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8288000" cy="10287000"/>
  <p:notesSz cx="6858000" cy="9144000"/>
  <p:embeddedFontLst>
    <p:embeddedFont>
      <p:font typeface="Poppins 1" panose="020B0604020202020204" charset="0"/>
      <p:regular r:id="rId22"/>
    </p:embeddedFont>
    <p:embeddedFont>
      <p:font typeface="Poppins 1 Bold" panose="020B0604020202020204" charset="0"/>
      <p:regular r:id="rId23"/>
    </p:embeddedFont>
    <p:embeddedFont>
      <p:font typeface="Poppins 2" panose="020B0604020202020204" charset="0"/>
      <p:regular r:id="rId24"/>
    </p:embeddedFont>
    <p:embeddedFont>
      <p:font typeface="Poppins 2 Bold" panose="020B0604020202020204" charset="0"/>
      <p:regular r:id="rId25"/>
    </p:embeddedFont>
    <p:embeddedFont>
      <p:font typeface="Poppins 2 Medium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22" autoAdjust="0"/>
  </p:normalViewPr>
  <p:slideViewPr>
    <p:cSldViewPr>
      <p:cViewPr varScale="1">
        <p:scale>
          <a:sx n="31" d="100"/>
          <a:sy n="31" d="100"/>
        </p:scale>
        <p:origin x="104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Homesharing is not new</a:t>
            </a:r>
          </a:p>
          <a:p>
            <a:endParaRPr lang="en-US"/>
          </a:p>
          <a:p>
            <a:r>
              <a:rPr lang="en-US"/>
              <a:t>What often stands in the way of people doing it is safety and the fear of having a bad experience, so we made spacesshared to try and address these barriers that prevent this very old concept from becomming more popular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Add - to book an appointment with our technical specialist dominika email dominika@spacesshared.ca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3508948" y="0"/>
            <a:ext cx="4779052" cy="10287000"/>
            <a:chOff x="0" y="0"/>
            <a:chExt cx="5355113" cy="115269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55113" cy="11526982"/>
            </a:xfrm>
            <a:custGeom>
              <a:avLst/>
              <a:gdLst/>
              <a:ahLst/>
              <a:cxnLst/>
              <a:rect l="l" t="t" r="r" b="b"/>
              <a:pathLst>
                <a:path w="5355113" h="11526982">
                  <a:moveTo>
                    <a:pt x="5355113" y="11526982"/>
                  </a:moveTo>
                  <a:lnTo>
                    <a:pt x="0" y="11526982"/>
                  </a:lnTo>
                  <a:lnTo>
                    <a:pt x="0" y="0"/>
                  </a:lnTo>
                  <a:lnTo>
                    <a:pt x="5355113" y="11526982"/>
                  </a:lnTo>
                  <a:close/>
                </a:path>
              </a:pathLst>
            </a:custGeom>
            <a:solidFill>
              <a:srgbClr val="002DCC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>
            <a:off x="10386146" y="3273194"/>
            <a:ext cx="4422398" cy="3740612"/>
          </a:xfrm>
          <a:custGeom>
            <a:avLst/>
            <a:gdLst/>
            <a:ahLst/>
            <a:cxnLst/>
            <a:rect l="l" t="t" r="r" b="b"/>
            <a:pathLst>
              <a:path w="4422398" h="3740612">
                <a:moveTo>
                  <a:pt x="0" y="0"/>
                </a:moveTo>
                <a:lnTo>
                  <a:pt x="4422398" y="0"/>
                </a:lnTo>
                <a:lnTo>
                  <a:pt x="4422398" y="3740612"/>
                </a:lnTo>
                <a:lnTo>
                  <a:pt x="0" y="374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610214" y="3854993"/>
            <a:ext cx="9506041" cy="267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57"/>
              </a:lnSpc>
            </a:pPr>
            <a:r>
              <a:rPr lang="en-US" sz="9957" b="1">
                <a:solidFill>
                  <a:srgbClr val="002DCC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Connection &amp; Community at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9432" y="462978"/>
            <a:ext cx="9618761" cy="914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l">
              <a:lnSpc>
                <a:spcPts val="5610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Has a spare bedroom with a door</a:t>
            </a:r>
          </a:p>
          <a:p>
            <a:pPr algn="l">
              <a:lnSpc>
                <a:spcPts val="5610"/>
              </a:lnSpc>
            </a:pPr>
            <a:endParaRPr lang="en-US" sz="3099">
              <a:solidFill>
                <a:srgbClr val="000000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669289" lvl="1" indent="-334645" algn="l">
              <a:lnSpc>
                <a:spcPts val="5610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Comfortable with Guest using the kitchen and other common areas of the house</a:t>
            </a:r>
          </a:p>
          <a:p>
            <a:pPr algn="l">
              <a:lnSpc>
                <a:spcPts val="5610"/>
              </a:lnSpc>
            </a:pPr>
            <a:endParaRPr lang="en-US" sz="3099">
              <a:solidFill>
                <a:srgbClr val="000000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669289" lvl="1" indent="-334645" algn="l">
              <a:lnSpc>
                <a:spcPts val="5610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Feels positively about participating in a homesharing  arrangement</a:t>
            </a:r>
          </a:p>
          <a:p>
            <a:pPr algn="l">
              <a:lnSpc>
                <a:spcPts val="5610"/>
              </a:lnSpc>
            </a:pPr>
            <a:endParaRPr lang="en-US" sz="3099">
              <a:solidFill>
                <a:srgbClr val="000000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669289" lvl="1" indent="-334645" algn="l">
              <a:lnSpc>
                <a:spcPts val="5610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Appreciates having new experiences </a:t>
            </a:r>
          </a:p>
          <a:p>
            <a:pPr algn="l">
              <a:lnSpc>
                <a:spcPts val="5610"/>
              </a:lnSpc>
            </a:pPr>
            <a:endParaRPr lang="en-US" sz="3099">
              <a:solidFill>
                <a:srgbClr val="000000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669289" lvl="1" indent="-334645" algn="l">
              <a:lnSpc>
                <a:spcPts val="5610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Communicates expectations clearly</a:t>
            </a:r>
          </a:p>
          <a:p>
            <a:pPr algn="l">
              <a:lnSpc>
                <a:spcPts val="5610"/>
              </a:lnSpc>
            </a:pPr>
            <a:endParaRPr lang="en-US" sz="3099">
              <a:solidFill>
                <a:srgbClr val="000000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669289" lvl="1" indent="-334645" algn="l">
              <a:lnSpc>
                <a:spcPts val="5610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Demonstrates empathy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621621" y="682053"/>
            <a:ext cx="7332466" cy="9536623"/>
            <a:chOff x="0" y="0"/>
            <a:chExt cx="9776621" cy="12715497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9776453" cy="11357404"/>
              <a:chOff x="0" y="0"/>
              <a:chExt cx="546608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438261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8261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9442" r="-9442"/>
                </a:stretch>
              </a:blip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-645919">
              <a:off x="6120263" y="10824633"/>
              <a:ext cx="2944030" cy="1630257"/>
            </a:xfrm>
            <a:custGeom>
              <a:avLst/>
              <a:gdLst/>
              <a:ahLst/>
              <a:cxnLst/>
              <a:rect l="l" t="t" r="r" b="b"/>
              <a:pathLst>
                <a:path w="2944030" h="1630257">
                  <a:moveTo>
                    <a:pt x="0" y="0"/>
                  </a:moveTo>
                  <a:lnTo>
                    <a:pt x="2944030" y="0"/>
                  </a:lnTo>
                  <a:lnTo>
                    <a:pt x="2944030" y="1630257"/>
                  </a:lnTo>
                  <a:lnTo>
                    <a:pt x="0" y="1630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871917"/>
              <a:ext cx="9776621" cy="1845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77"/>
                </a:lnSpc>
              </a:pPr>
              <a:r>
                <a:rPr lang="en-US" sz="4596">
                  <a:solidFill>
                    <a:srgbClr val="4E46DD"/>
                  </a:solidFill>
                  <a:latin typeface="Poppins 2"/>
                  <a:ea typeface="Poppins 2"/>
                  <a:cs typeface="Poppins 2"/>
                  <a:sym typeface="Poppins 2"/>
                </a:rPr>
                <a:t>Characteristics of a</a:t>
              </a:r>
            </a:p>
            <a:p>
              <a:pPr algn="ctr">
                <a:lnSpc>
                  <a:spcPts val="5377"/>
                </a:lnSpc>
              </a:pPr>
              <a:r>
                <a:rPr lang="en-US" sz="4596">
                  <a:solidFill>
                    <a:srgbClr val="4E46DD"/>
                  </a:solidFill>
                  <a:latin typeface="Poppins 2"/>
                  <a:ea typeface="Poppins 2"/>
                  <a:cs typeface="Poppins 2"/>
                  <a:sym typeface="Poppins 2"/>
                </a:rPr>
                <a:t>successful Host 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66392">
            <a:off x="464887" y="-37103"/>
            <a:ext cx="9533355" cy="10000503"/>
            <a:chOff x="0" y="0"/>
            <a:chExt cx="12711141" cy="13334004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 rot="-807047">
              <a:off x="1186840" y="981285"/>
              <a:ext cx="9776453" cy="11357404"/>
              <a:chOff x="0" y="0"/>
              <a:chExt cx="546608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438261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8261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7425" t="-1094" r="-14707" b="-9206"/>
                </a:stretch>
              </a:blip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8" name="Freeform 8"/>
            <p:cNvSpPr/>
            <p:nvPr/>
          </p:nvSpPr>
          <p:spPr>
            <a:xfrm rot="-1709277">
              <a:off x="9548776" y="10012223"/>
              <a:ext cx="1790081" cy="1790081"/>
            </a:xfrm>
            <a:custGeom>
              <a:avLst/>
              <a:gdLst/>
              <a:ahLst/>
              <a:cxnLst/>
              <a:rect l="l" t="t" r="r" b="b"/>
              <a:pathLst>
                <a:path w="1790081" h="1790081">
                  <a:moveTo>
                    <a:pt x="0" y="0"/>
                  </a:moveTo>
                  <a:lnTo>
                    <a:pt x="1790081" y="0"/>
                  </a:lnTo>
                  <a:lnTo>
                    <a:pt x="1790081" y="1790081"/>
                  </a:lnTo>
                  <a:lnTo>
                    <a:pt x="0" y="1790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/>
            <p:cNvSpPr txBox="1"/>
            <p:nvPr/>
          </p:nvSpPr>
          <p:spPr>
            <a:xfrm rot="-757695">
              <a:off x="165182" y="10127315"/>
              <a:ext cx="12493363" cy="1863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77"/>
                </a:lnSpc>
              </a:pPr>
              <a:r>
                <a:rPr lang="en-US" sz="4596">
                  <a:solidFill>
                    <a:srgbClr val="000000"/>
                  </a:solidFill>
                  <a:latin typeface="Poppins 2"/>
                  <a:ea typeface="Poppins 2"/>
                  <a:cs typeface="Poppins 2"/>
                  <a:sym typeface="Poppins 2"/>
                </a:rPr>
                <a:t>The ingredients of</a:t>
              </a:r>
            </a:p>
            <a:p>
              <a:pPr algn="ctr">
                <a:lnSpc>
                  <a:spcPts val="5377"/>
                </a:lnSpc>
              </a:pPr>
              <a:r>
                <a:rPr lang="en-US" sz="4596">
                  <a:solidFill>
                    <a:srgbClr val="000000"/>
                  </a:solidFill>
                  <a:latin typeface="Poppins 2"/>
                  <a:ea typeface="Poppins 2"/>
                  <a:cs typeface="Poppins 2"/>
                  <a:sym typeface="Poppins 2"/>
                </a:rPr>
                <a:t> a good match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380435" y="655705"/>
            <a:ext cx="9748865" cy="878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1566" lvl="1" indent="-330783" algn="l">
              <a:lnSpc>
                <a:spcPts val="5393"/>
              </a:lnSpc>
              <a:buFont typeface="Arial"/>
              <a:buChar char="•"/>
            </a:pPr>
            <a:r>
              <a:rPr lang="en-US" sz="3064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Compatibility</a:t>
            </a:r>
          </a:p>
          <a:p>
            <a:pPr algn="l">
              <a:lnSpc>
                <a:spcPts val="5393"/>
              </a:lnSpc>
            </a:pPr>
            <a:endParaRPr lang="en-US" sz="3064">
              <a:solidFill>
                <a:srgbClr val="000000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661566" lvl="1" indent="-330783" algn="l">
              <a:lnSpc>
                <a:spcPts val="5393"/>
              </a:lnSpc>
              <a:buFont typeface="Arial"/>
              <a:buChar char="•"/>
            </a:pPr>
            <a:r>
              <a:rPr lang="en-US" sz="3064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Effective Communication</a:t>
            </a:r>
          </a:p>
          <a:p>
            <a:pPr algn="l">
              <a:lnSpc>
                <a:spcPts val="5393"/>
              </a:lnSpc>
            </a:pPr>
            <a:endParaRPr lang="en-US" sz="3064">
              <a:solidFill>
                <a:srgbClr val="000000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661566" lvl="1" indent="-330783" algn="l">
              <a:lnSpc>
                <a:spcPts val="5393"/>
              </a:lnSpc>
              <a:buFont typeface="Arial"/>
              <a:buChar char="•"/>
            </a:pPr>
            <a:r>
              <a:rPr lang="en-US" sz="3064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Respect and Consideration</a:t>
            </a:r>
          </a:p>
          <a:p>
            <a:pPr algn="l">
              <a:lnSpc>
                <a:spcPts val="5393"/>
              </a:lnSpc>
            </a:pPr>
            <a:endParaRPr lang="en-US" sz="3064">
              <a:solidFill>
                <a:srgbClr val="000000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661566" lvl="1" indent="-330783" algn="l">
              <a:lnSpc>
                <a:spcPts val="5393"/>
              </a:lnSpc>
              <a:buFont typeface="Arial"/>
              <a:buChar char="•"/>
            </a:pPr>
            <a:r>
              <a:rPr lang="en-US" sz="3064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Flexibility</a:t>
            </a:r>
          </a:p>
          <a:p>
            <a:pPr algn="l">
              <a:lnSpc>
                <a:spcPts val="5393"/>
              </a:lnSpc>
            </a:pPr>
            <a:endParaRPr lang="en-US" sz="3064">
              <a:solidFill>
                <a:srgbClr val="000000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661566" lvl="1" indent="-330783" algn="l">
              <a:lnSpc>
                <a:spcPts val="5393"/>
              </a:lnSpc>
              <a:buFont typeface="Arial"/>
              <a:buChar char="•"/>
            </a:pPr>
            <a:r>
              <a:rPr lang="en-US" sz="3064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Openness to new experiences</a:t>
            </a:r>
          </a:p>
          <a:p>
            <a:pPr algn="l">
              <a:lnSpc>
                <a:spcPts val="5393"/>
              </a:lnSpc>
            </a:pPr>
            <a:endParaRPr lang="en-US" sz="3064">
              <a:solidFill>
                <a:srgbClr val="000000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661566" lvl="1" indent="-330783" algn="l">
              <a:lnSpc>
                <a:spcPts val="5393"/>
              </a:lnSpc>
              <a:buFont typeface="Arial"/>
              <a:buChar char="•"/>
            </a:pPr>
            <a:r>
              <a:rPr lang="en-US" sz="3064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Feeling of Safety</a:t>
            </a:r>
          </a:p>
          <a:p>
            <a:pPr algn="l">
              <a:lnSpc>
                <a:spcPts val="5393"/>
              </a:lnSpc>
            </a:pPr>
            <a:endParaRPr lang="en-US" sz="3064">
              <a:solidFill>
                <a:srgbClr val="000000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661566" lvl="1" indent="-330783" algn="l">
              <a:lnSpc>
                <a:spcPts val="5393"/>
              </a:lnSpc>
              <a:buFont typeface="Arial"/>
              <a:buChar char="•"/>
            </a:pPr>
            <a:r>
              <a:rPr lang="en-US" sz="3064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Clear agreements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24384000" cy="6858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8916" b="28916"/>
            <a:stretch>
              <a:fillRect/>
            </a:stretch>
          </p:blipFill>
          <p:spPr>
            <a:xfrm>
              <a:off x="0" y="0"/>
              <a:ext cx="24384000" cy="6858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384300" y="6018862"/>
            <a:ext cx="5210356" cy="1972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80"/>
              </a:lnSpc>
              <a:spcBef>
                <a:spcPct val="0"/>
              </a:spcBef>
            </a:pPr>
            <a:r>
              <a:rPr lang="en-US" sz="6800" b="1" u="none" strike="noStrike">
                <a:solidFill>
                  <a:srgbClr val="4E46DD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Host Benefits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33732" y="5480138"/>
            <a:ext cx="10018088" cy="435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l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Companionship</a:t>
            </a:r>
          </a:p>
          <a:p>
            <a:pPr marL="669289" lvl="1" indent="-334645" algn="l">
              <a:lnSpc>
                <a:spcPts val="4339"/>
              </a:lnSpc>
              <a:buFont typeface="Arial"/>
              <a:buChar char="•"/>
            </a:pPr>
            <a:r>
              <a:rPr lang="en-US" sz="3099" strike="noStrike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Light household assistance</a:t>
            </a:r>
          </a:p>
          <a:p>
            <a:pPr marL="669289" lvl="1" indent="-334645" algn="l">
              <a:lnSpc>
                <a:spcPts val="4339"/>
              </a:lnSpc>
              <a:buFont typeface="Arial"/>
              <a:buChar char="•"/>
            </a:pPr>
            <a:r>
              <a:rPr lang="en-US" sz="3099" strike="noStrike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Tech support</a:t>
            </a:r>
          </a:p>
          <a:p>
            <a:pPr marL="669289" lvl="1" indent="-334645" algn="l">
              <a:lnSpc>
                <a:spcPts val="4339"/>
              </a:lnSpc>
              <a:buFont typeface="Arial"/>
              <a:buChar char="•"/>
            </a:pPr>
            <a:r>
              <a:rPr lang="en-US" sz="3099" strike="noStrike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Unplanned interactions</a:t>
            </a:r>
          </a:p>
          <a:p>
            <a:pPr marL="669289" lvl="1" indent="-334645" algn="l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Extra set of hands</a:t>
            </a:r>
          </a:p>
          <a:p>
            <a:pPr marL="669289" lvl="1" indent="-334645" algn="l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Potential to be a mentor</a:t>
            </a:r>
          </a:p>
          <a:p>
            <a:pPr marL="669289" lvl="1" indent="-334645" algn="l">
              <a:lnSpc>
                <a:spcPts val="4339"/>
              </a:lnSpc>
              <a:buFont typeface="Arial"/>
              <a:buChar char="•"/>
            </a:pPr>
            <a:r>
              <a:rPr lang="en-US" sz="3099" strike="noStrike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Give back to community</a:t>
            </a:r>
          </a:p>
          <a:p>
            <a:pPr marL="669289" lvl="1" indent="-334645" algn="l">
              <a:lnSpc>
                <a:spcPts val="4339"/>
              </a:lnSpc>
              <a:buFont typeface="Arial"/>
              <a:buChar char="•"/>
            </a:pPr>
            <a:r>
              <a:rPr lang="en-US" sz="3099" strike="noStrike">
                <a:solidFill>
                  <a:srgbClr val="E96500"/>
                </a:solidFill>
                <a:latin typeface="Poppins 1"/>
                <a:ea typeface="Poppins 1"/>
                <a:cs typeface="Poppins 1"/>
                <a:sym typeface="Poppins 1"/>
              </a:rPr>
              <a:t>Extra income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71150" y="-1106859"/>
            <a:ext cx="12500768" cy="1250071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6175" r="-3824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>
            <a:off x="7973751" y="6415110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703733" y="563098"/>
            <a:ext cx="6945051" cy="291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80"/>
              </a:lnSpc>
              <a:spcBef>
                <a:spcPct val="0"/>
              </a:spcBef>
            </a:pPr>
            <a:r>
              <a:rPr lang="en-US" sz="6800" b="1">
                <a:solidFill>
                  <a:srgbClr val="4E46DD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What is the expected extra Income?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3733" y="6566565"/>
            <a:ext cx="6620084" cy="54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Monthly Admin Fee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3733" y="4284375"/>
            <a:ext cx="6620084" cy="2377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40"/>
              </a:lnSpc>
            </a:pPr>
            <a:r>
              <a:rPr lang="en-US" sz="4800">
                <a:solidFill>
                  <a:srgbClr val="45A834"/>
                </a:solidFill>
                <a:latin typeface="Poppins 1"/>
                <a:ea typeface="Poppins 1"/>
                <a:cs typeface="Poppins 1"/>
                <a:sym typeface="Poppins 1"/>
              </a:rPr>
              <a:t>Suggested </a:t>
            </a:r>
            <a:r>
              <a:rPr lang="en-US" sz="4800" strike="noStrike">
                <a:solidFill>
                  <a:srgbClr val="45A834"/>
                </a:solidFill>
                <a:latin typeface="Poppins 1"/>
                <a:ea typeface="Poppins 1"/>
                <a:cs typeface="Poppins 1"/>
                <a:sym typeface="Poppins 1"/>
              </a:rPr>
              <a:t>Monthly Rent Range</a:t>
            </a:r>
          </a:p>
          <a:p>
            <a:pPr marL="0" lvl="0" indent="0" algn="l">
              <a:lnSpc>
                <a:spcPts val="6240"/>
              </a:lnSpc>
            </a:pPr>
            <a:r>
              <a:rPr lang="en-US" sz="4800">
                <a:solidFill>
                  <a:srgbClr val="45A834"/>
                </a:solidFill>
                <a:latin typeface="Poppins 1"/>
                <a:ea typeface="Poppins 1"/>
                <a:cs typeface="Poppins 1"/>
                <a:sym typeface="Poppins 1"/>
              </a:rPr>
              <a:t>$400 - $850*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3733" y="9610725"/>
            <a:ext cx="7174433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*Rent range varies based on location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500562" cy="5143500"/>
          </a:xfrm>
          <a:custGeom>
            <a:avLst/>
            <a:gdLst/>
            <a:ahLst/>
            <a:cxnLst/>
            <a:rect l="l" t="t" r="r" b="b"/>
            <a:pathLst>
              <a:path w="4500562" h="5143500">
                <a:moveTo>
                  <a:pt x="0" y="0"/>
                </a:moveTo>
                <a:lnTo>
                  <a:pt x="4500562" y="0"/>
                </a:lnTo>
                <a:lnTo>
                  <a:pt x="450056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72" b="-1449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4619625" y="0"/>
            <a:ext cx="4500562" cy="5143500"/>
          </a:xfrm>
          <a:custGeom>
            <a:avLst/>
            <a:gdLst/>
            <a:ahLst/>
            <a:cxnLst/>
            <a:rect l="l" t="t" r="r" b="b"/>
            <a:pathLst>
              <a:path w="4500562" h="5143500">
                <a:moveTo>
                  <a:pt x="0" y="0"/>
                </a:moveTo>
                <a:lnTo>
                  <a:pt x="4500562" y="0"/>
                </a:lnTo>
                <a:lnTo>
                  <a:pt x="450056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420" r="-1428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9244012" y="0"/>
            <a:ext cx="4500562" cy="5143500"/>
          </a:xfrm>
          <a:custGeom>
            <a:avLst/>
            <a:gdLst/>
            <a:ahLst/>
            <a:cxnLst/>
            <a:rect l="l" t="t" r="r" b="b"/>
            <a:pathLst>
              <a:path w="4500562" h="5143500">
                <a:moveTo>
                  <a:pt x="0" y="0"/>
                </a:moveTo>
                <a:lnTo>
                  <a:pt x="4500563" y="0"/>
                </a:lnTo>
                <a:lnTo>
                  <a:pt x="450056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391" r="-26783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3868400" y="-36675"/>
            <a:ext cx="4500562" cy="5180175"/>
          </a:xfrm>
          <a:custGeom>
            <a:avLst/>
            <a:gdLst/>
            <a:ahLst/>
            <a:cxnLst/>
            <a:rect l="l" t="t" r="r" b="b"/>
            <a:pathLst>
              <a:path w="4500562" h="5180175">
                <a:moveTo>
                  <a:pt x="0" y="0"/>
                </a:moveTo>
                <a:lnTo>
                  <a:pt x="4500562" y="0"/>
                </a:lnTo>
                <a:lnTo>
                  <a:pt x="4500562" y="5180175"/>
                </a:lnTo>
                <a:lnTo>
                  <a:pt x="0" y="5180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885" r="-40873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12880574" y="6079490"/>
            <a:ext cx="5210356" cy="1972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80"/>
              </a:lnSpc>
              <a:spcBef>
                <a:spcPct val="0"/>
              </a:spcBef>
            </a:pPr>
            <a:r>
              <a:rPr lang="en-US" sz="6800" b="1" u="none" strike="noStrike">
                <a:solidFill>
                  <a:srgbClr val="E965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Guest Benefits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1167" y="6196593"/>
            <a:ext cx="11510177" cy="327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l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099" u="none" strike="noStrike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Affordable rent for a room that feels like home</a:t>
            </a:r>
          </a:p>
          <a:p>
            <a:pPr marL="669289" lvl="1" indent="-334645" algn="l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099" u="none" strike="noStrike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Option to make a contribution in their home</a:t>
            </a:r>
          </a:p>
          <a:p>
            <a:pPr marL="669289" lvl="1" indent="-334645" algn="l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099" u="none" strike="noStrike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Help with acclimatizing to their new neighbourhood</a:t>
            </a:r>
          </a:p>
          <a:p>
            <a:pPr marL="669289" lvl="1" indent="-334645" algn="l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099" u="none" strike="noStrike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Potential for mentorship by the Host</a:t>
            </a:r>
          </a:p>
          <a:p>
            <a:pPr marL="669289" lvl="1" indent="-334645" algn="l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099" u="none" strike="noStrike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Opportunity of introductions, networking and to build relationships within their new community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45436"/>
            <a:ext cx="19794536" cy="13188110"/>
          </a:xfrm>
          <a:custGeom>
            <a:avLst/>
            <a:gdLst/>
            <a:ahLst/>
            <a:cxnLst/>
            <a:rect l="l" t="t" r="r" b="b"/>
            <a:pathLst>
              <a:path w="19794536" h="13188110">
                <a:moveTo>
                  <a:pt x="0" y="0"/>
                </a:moveTo>
                <a:lnTo>
                  <a:pt x="19794536" y="0"/>
                </a:lnTo>
                <a:lnTo>
                  <a:pt x="19794536" y="13188110"/>
                </a:lnTo>
                <a:lnTo>
                  <a:pt x="0" y="131881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420555" y="2971577"/>
            <a:ext cx="4637065" cy="628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6"/>
              </a:lnSpc>
            </a:pPr>
            <a:r>
              <a:rPr lang="en-US" sz="3086" u="none" strike="noStrike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We recommend that Hosts inform their home insurance provider that they will be homesharing.  </a:t>
            </a:r>
          </a:p>
          <a:p>
            <a:pPr algn="l">
              <a:lnSpc>
                <a:spcPts val="5586"/>
              </a:lnSpc>
            </a:pPr>
            <a:endParaRPr lang="en-US" sz="3086" u="none" strike="noStrike">
              <a:solidFill>
                <a:srgbClr val="000000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5586"/>
              </a:lnSpc>
            </a:pPr>
            <a:r>
              <a:rPr lang="en-US" sz="3086" u="none" strike="noStrike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Guests have their own liability and personal property insurance.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07957" y="1872678"/>
            <a:ext cx="12117886" cy="688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l">
              <a:lnSpc>
                <a:spcPts val="5610"/>
              </a:lnSpc>
              <a:spcBef>
                <a:spcPct val="0"/>
              </a:spcBef>
              <a:buFont typeface="Arial"/>
              <a:buChar char="•"/>
            </a:pPr>
            <a:r>
              <a:rPr lang="en-US" sz="3099" u="none" strike="noStrike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Do not need to share your personal information, communications take place through the platform</a:t>
            </a:r>
          </a:p>
          <a:p>
            <a:pPr marL="669289" lvl="1" indent="-334645" algn="l">
              <a:lnSpc>
                <a:spcPts val="5610"/>
              </a:lnSpc>
              <a:spcBef>
                <a:spcPct val="0"/>
              </a:spcBef>
              <a:buFont typeface="Arial"/>
              <a:buChar char="•"/>
            </a:pPr>
            <a:r>
              <a:rPr lang="en-US" sz="3099" u="none" strike="noStrike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Data is stored in Canada and SpacesShared complies with federal and provincial privacy regulations </a:t>
            </a:r>
          </a:p>
          <a:p>
            <a:pPr marL="669289" lvl="1" indent="-334645" algn="l">
              <a:lnSpc>
                <a:spcPts val="5610"/>
              </a:lnSpc>
              <a:spcBef>
                <a:spcPct val="0"/>
              </a:spcBef>
              <a:buFont typeface="Arial"/>
              <a:buChar char="•"/>
            </a:pPr>
            <a:r>
              <a:rPr lang="en-US" sz="3099" u="none" strike="noStrike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Verified users: </a:t>
            </a:r>
          </a:p>
          <a:p>
            <a:pPr marL="1252221" lvl="2" indent="-417407" algn="l">
              <a:lnSpc>
                <a:spcPts val="5249"/>
              </a:lnSpc>
              <a:spcBef>
                <a:spcPct val="0"/>
              </a:spcBef>
              <a:buFont typeface="Arial"/>
              <a:buChar char="⚬"/>
            </a:pPr>
            <a:r>
              <a:rPr lang="en-US" sz="2900" u="none" strike="noStrike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All users must verify their identity, email address, and phone number </a:t>
            </a:r>
          </a:p>
          <a:p>
            <a:pPr marL="1252221" lvl="2" indent="-417407" algn="l">
              <a:lnSpc>
                <a:spcPts val="5249"/>
              </a:lnSpc>
              <a:spcBef>
                <a:spcPct val="0"/>
              </a:spcBef>
              <a:buFont typeface="Arial"/>
              <a:buChar char="⚬"/>
            </a:pPr>
            <a:r>
              <a:rPr lang="en-US" sz="2900" u="none" strike="noStrike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Hosts verify address, Guests verify student status. </a:t>
            </a:r>
          </a:p>
          <a:p>
            <a:pPr marL="669289" lvl="1" indent="-334645" algn="l">
              <a:lnSpc>
                <a:spcPts val="5610"/>
              </a:lnSpc>
              <a:spcBef>
                <a:spcPct val="0"/>
              </a:spcBef>
              <a:buFont typeface="Arial"/>
              <a:buChar char="•"/>
            </a:pPr>
            <a:r>
              <a:rPr lang="en-US" sz="3099" u="none" strike="noStrike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Enhanced Criminal Background Checks before entering into homeshare agreement.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2110913"/>
            <a:ext cx="6065175" cy="6065175"/>
            <a:chOff x="0" y="0"/>
            <a:chExt cx="8086899" cy="80868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86899" cy="8086899"/>
            </a:xfrm>
            <a:custGeom>
              <a:avLst/>
              <a:gdLst/>
              <a:ahLst/>
              <a:cxnLst/>
              <a:rect l="l" t="t" r="r" b="b"/>
              <a:pathLst>
                <a:path w="8086899" h="8086899">
                  <a:moveTo>
                    <a:pt x="0" y="0"/>
                  </a:moveTo>
                  <a:lnTo>
                    <a:pt x="8086899" y="0"/>
                  </a:lnTo>
                  <a:lnTo>
                    <a:pt x="8086899" y="8086899"/>
                  </a:lnTo>
                  <a:lnTo>
                    <a:pt x="0" y="8086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630764" y="667050"/>
              <a:ext cx="6825372" cy="6825372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574675" y="0"/>
                    </a:moveTo>
                    <a:lnTo>
                      <a:pt x="812800" y="238125"/>
                    </a:lnTo>
                    <a:lnTo>
                      <a:pt x="812800" y="574675"/>
                    </a:lnTo>
                    <a:lnTo>
                      <a:pt x="574675" y="812800"/>
                    </a:lnTo>
                    <a:lnTo>
                      <a:pt x="238125" y="812800"/>
                    </a:lnTo>
                    <a:lnTo>
                      <a:pt x="0" y="574675"/>
                    </a:lnTo>
                    <a:lnTo>
                      <a:pt x="0" y="238125"/>
                    </a:lnTo>
                    <a:lnTo>
                      <a:pt x="238125" y="0"/>
                    </a:lnTo>
                    <a:lnTo>
                      <a:pt x="574675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en-CA"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6514364" y="321546"/>
            <a:ext cx="10905072" cy="108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56"/>
              </a:lnSpc>
            </a:pPr>
            <a:r>
              <a:rPr lang="en-US" sz="6800" b="1">
                <a:solidFill>
                  <a:srgbClr val="4E46DD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What about safety ?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620"/>
                </p14:media>
              </p:ext>
            </p:extLst>
          </p:nvPr>
        </p:nvPicPr>
        <p:blipFill>
          <a:blip r:embed="rId4"/>
          <a:srcRect l="15730" t="8003" b="80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806467" y="-235819"/>
            <a:ext cx="4455920" cy="2529038"/>
          </a:xfrm>
          <a:custGeom>
            <a:avLst/>
            <a:gdLst/>
            <a:ahLst/>
            <a:cxnLst/>
            <a:rect l="l" t="t" r="r" b="b"/>
            <a:pathLst>
              <a:path w="4455920" h="2529038">
                <a:moveTo>
                  <a:pt x="0" y="0"/>
                </a:moveTo>
                <a:lnTo>
                  <a:pt x="4455921" y="0"/>
                </a:lnTo>
                <a:lnTo>
                  <a:pt x="4455921" y="2529038"/>
                </a:lnTo>
                <a:lnTo>
                  <a:pt x="0" y="25290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49027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47342" y="2078109"/>
            <a:ext cx="8240658" cy="793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57"/>
              </a:lnSpc>
              <a:spcBef>
                <a:spcPct val="0"/>
              </a:spcBef>
            </a:pPr>
            <a:r>
              <a:rPr lang="en-US" sz="10257" b="1" u="none" strike="noStrike">
                <a:solidFill>
                  <a:srgbClr val="ECF0F3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Are you ready </a:t>
            </a:r>
          </a:p>
          <a:p>
            <a:pPr marL="0" lvl="0" indent="0" algn="l">
              <a:lnSpc>
                <a:spcPts val="10257"/>
              </a:lnSpc>
              <a:spcBef>
                <a:spcPct val="0"/>
              </a:spcBef>
            </a:pPr>
            <a:r>
              <a:rPr lang="en-US" sz="10257" b="1" u="none" strike="noStrike">
                <a:solidFill>
                  <a:srgbClr val="ECF0F3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to homeshare </a:t>
            </a:r>
          </a:p>
          <a:p>
            <a:pPr marL="0" lvl="0" indent="0" algn="l">
              <a:lnSpc>
                <a:spcPts val="10257"/>
              </a:lnSpc>
              <a:spcBef>
                <a:spcPct val="0"/>
              </a:spcBef>
            </a:pPr>
            <a:r>
              <a:rPr lang="en-US" sz="10257" b="1" u="none" strike="noStrike">
                <a:solidFill>
                  <a:srgbClr val="ECF0F3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with a guest?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235224"/>
            <a:chOff x="0" y="0"/>
            <a:chExt cx="8007477" cy="2730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07477" cy="2730119"/>
            </a:xfrm>
            <a:custGeom>
              <a:avLst/>
              <a:gdLst/>
              <a:ahLst/>
              <a:cxnLst/>
              <a:rect l="l" t="t" r="r" b="b"/>
              <a:pathLst>
                <a:path w="8007477" h="2730119">
                  <a:moveTo>
                    <a:pt x="8007477" y="0"/>
                  </a:moveTo>
                  <a:lnTo>
                    <a:pt x="6787261" y="2730119"/>
                  </a:lnTo>
                  <a:lnTo>
                    <a:pt x="0" y="2730119"/>
                  </a:lnTo>
                  <a:lnTo>
                    <a:pt x="0" y="0"/>
                  </a:lnTo>
                  <a:lnTo>
                    <a:pt x="8007477" y="0"/>
                  </a:lnTo>
                  <a:close/>
                </a:path>
              </a:pathLst>
            </a:custGeom>
            <a:blipFill>
              <a:blip r:embed="rId2"/>
              <a:stretch>
                <a:fillRect t="-16345" b="-50004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>
            <a:off x="11384363" y="6453995"/>
            <a:ext cx="4027261" cy="3406392"/>
          </a:xfrm>
          <a:custGeom>
            <a:avLst/>
            <a:gdLst/>
            <a:ahLst/>
            <a:cxnLst/>
            <a:rect l="l" t="t" r="r" b="b"/>
            <a:pathLst>
              <a:path w="4027261" h="3406392">
                <a:moveTo>
                  <a:pt x="0" y="0"/>
                </a:moveTo>
                <a:lnTo>
                  <a:pt x="4027261" y="0"/>
                </a:lnTo>
                <a:lnTo>
                  <a:pt x="4027261" y="3406392"/>
                </a:lnTo>
                <a:lnTo>
                  <a:pt x="0" y="3406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662141" y="7086962"/>
            <a:ext cx="10032596" cy="2092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56"/>
              </a:lnSpc>
            </a:pPr>
            <a:r>
              <a:rPr lang="en-US" sz="6800" b="1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You’re ready to be matched!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4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95914" y="8836762"/>
            <a:ext cx="1096173" cy="1055980"/>
          </a:xfrm>
          <a:custGeom>
            <a:avLst/>
            <a:gdLst/>
            <a:ahLst/>
            <a:cxnLst/>
            <a:rect l="l" t="t" r="r" b="b"/>
            <a:pathLst>
              <a:path w="1096173" h="1055980">
                <a:moveTo>
                  <a:pt x="0" y="0"/>
                </a:moveTo>
                <a:lnTo>
                  <a:pt x="1096172" y="0"/>
                </a:lnTo>
                <a:lnTo>
                  <a:pt x="1096172" y="1055980"/>
                </a:lnTo>
                <a:lnTo>
                  <a:pt x="0" y="1055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1582893" y="496706"/>
            <a:ext cx="15122214" cy="2846332"/>
            <a:chOff x="0" y="0"/>
            <a:chExt cx="20162952" cy="37951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62707" cy="3795110"/>
            </a:xfrm>
            <a:custGeom>
              <a:avLst/>
              <a:gdLst/>
              <a:ahLst/>
              <a:cxnLst/>
              <a:rect l="l" t="t" r="r" b="b"/>
              <a:pathLst>
                <a:path w="3862707" h="3795110">
                  <a:moveTo>
                    <a:pt x="0" y="0"/>
                  </a:moveTo>
                  <a:lnTo>
                    <a:pt x="3862707" y="0"/>
                  </a:lnTo>
                  <a:lnTo>
                    <a:pt x="3862707" y="3795110"/>
                  </a:lnTo>
                  <a:lnTo>
                    <a:pt x="0" y="3795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232863" y="1084631"/>
              <a:ext cx="15930089" cy="1635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8928"/>
                </a:lnSpc>
              </a:pPr>
              <a:r>
                <a:rPr lang="en-US" sz="8117">
                  <a:solidFill>
                    <a:srgbClr val="FFFFFF"/>
                  </a:solidFill>
                  <a:latin typeface="Poppins 2"/>
                  <a:ea typeface="Poppins 2"/>
                  <a:cs typeface="Poppins 2"/>
                  <a:sym typeface="Poppins 2"/>
                </a:rPr>
                <a:t>www.SpacesShared.ca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24283" y="3934129"/>
            <a:ext cx="14639434" cy="2317708"/>
            <a:chOff x="0" y="0"/>
            <a:chExt cx="19519245" cy="3090277"/>
          </a:xfrm>
        </p:grpSpPr>
        <p:sp>
          <p:nvSpPr>
            <p:cNvPr id="7" name="Freeform 7"/>
            <p:cNvSpPr/>
            <p:nvPr/>
          </p:nvSpPr>
          <p:spPr>
            <a:xfrm rot="-956048">
              <a:off x="244193" y="364811"/>
              <a:ext cx="2964739" cy="2193907"/>
            </a:xfrm>
            <a:custGeom>
              <a:avLst/>
              <a:gdLst/>
              <a:ahLst/>
              <a:cxnLst/>
              <a:rect l="l" t="t" r="r" b="b"/>
              <a:pathLst>
                <a:path w="2964739" h="2193907">
                  <a:moveTo>
                    <a:pt x="0" y="0"/>
                  </a:moveTo>
                  <a:lnTo>
                    <a:pt x="2964740" y="0"/>
                  </a:lnTo>
                  <a:lnTo>
                    <a:pt x="2964740" y="2193907"/>
                  </a:lnTo>
                  <a:lnTo>
                    <a:pt x="0" y="2193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453126" y="804169"/>
              <a:ext cx="16066119" cy="999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30"/>
                </a:lnSpc>
                <a:spcBef>
                  <a:spcPct val="0"/>
                </a:spcBef>
              </a:pPr>
              <a:r>
                <a:rPr lang="en-US" sz="4936" u="none" strike="noStrike">
                  <a:solidFill>
                    <a:srgbClr val="FFFFFF"/>
                  </a:solidFill>
                  <a:latin typeface="Poppins 2"/>
                  <a:ea typeface="Poppins 2"/>
                  <a:cs typeface="Poppins 2"/>
                  <a:sym typeface="Poppins 2"/>
                </a:rPr>
                <a:t> CustomerSuccess@SpacesShared.ca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406839" y="2096287"/>
              <a:ext cx="8158692" cy="993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30"/>
                </a:lnSpc>
                <a:spcBef>
                  <a:spcPct val="0"/>
                </a:spcBef>
              </a:pPr>
              <a:r>
                <a:rPr lang="en-US" sz="4936" u="none" strike="noStrike">
                  <a:solidFill>
                    <a:srgbClr val="FFFFFF"/>
                  </a:solidFill>
                  <a:latin typeface="Poppins 2"/>
                  <a:ea typeface="Poppins 2"/>
                  <a:cs typeface="Poppins 2"/>
                  <a:sym typeface="Poppins 2"/>
                </a:rPr>
                <a:t>833-766-6329 ext 1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28813" y="736588"/>
            <a:ext cx="7030373" cy="2092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6"/>
              </a:lnSpc>
            </a:pPr>
            <a:r>
              <a:rPr lang="en-US" sz="6800" b="1">
                <a:solidFill>
                  <a:srgbClr val="4E46DD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What is SpacesShared?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628813" y="3263072"/>
            <a:ext cx="7030373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SpacesShared is a technology platform and a team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28813" y="5393498"/>
            <a:ext cx="7030373" cy="381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We provide a way for people interested in homesharing to find suitable matches based on preferences, location and personality while prioritizing safety and providing support along the way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833192" y="-361514"/>
            <a:ext cx="5505014" cy="11010029"/>
            <a:chOff x="0" y="0"/>
            <a:chExt cx="3175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0" y="0"/>
                  </a:moveTo>
                  <a:lnTo>
                    <a:pt x="0" y="6350000"/>
                  </a:lnTo>
                  <a:cubicBezTo>
                    <a:pt x="1753870" y="6350000"/>
                    <a:pt x="3175000" y="4928870"/>
                    <a:pt x="3175000" y="3175000"/>
                  </a:cubicBezTo>
                  <a:cubicBezTo>
                    <a:pt x="3175000" y="1421130"/>
                    <a:pt x="1753870" y="0"/>
                    <a:pt x="0" y="0"/>
                  </a:cubicBezTo>
                  <a:close/>
                </a:path>
              </a:pathLst>
            </a:custGeom>
            <a:blipFill>
              <a:blip r:embed="rId2"/>
              <a:stretch>
                <a:fillRect l="-29854" r="-3395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616164" y="-354628"/>
            <a:ext cx="5501571" cy="11003142"/>
            <a:chOff x="0" y="0"/>
            <a:chExt cx="3331210" cy="66624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31210" cy="6662420"/>
            </a:xfrm>
            <a:custGeom>
              <a:avLst/>
              <a:gdLst/>
              <a:ahLst/>
              <a:cxnLst/>
              <a:rect l="l" t="t" r="r" b="b"/>
              <a:pathLst>
                <a:path w="3331210" h="6662420">
                  <a:moveTo>
                    <a:pt x="3331210" y="3331210"/>
                  </a:moveTo>
                  <a:lnTo>
                    <a:pt x="3331210" y="6662420"/>
                  </a:lnTo>
                  <a:cubicBezTo>
                    <a:pt x="1490980" y="6662420"/>
                    <a:pt x="0" y="5170170"/>
                    <a:pt x="0" y="3331210"/>
                  </a:cubicBezTo>
                  <a:cubicBezTo>
                    <a:pt x="0" y="1492250"/>
                    <a:pt x="1490980" y="0"/>
                    <a:pt x="3331210" y="0"/>
                  </a:cubicBezTo>
                  <a:lnTo>
                    <a:pt x="3331210" y="3331210"/>
                  </a:lnTo>
                  <a:close/>
                </a:path>
              </a:pathLst>
            </a:custGeom>
            <a:blipFill>
              <a:blip r:embed="rId3"/>
              <a:stretch>
                <a:fillRect l="-36105" r="-163519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7493" y="1650921"/>
            <a:ext cx="10637959" cy="6985158"/>
          </a:xfrm>
          <a:custGeom>
            <a:avLst/>
            <a:gdLst/>
            <a:ahLst/>
            <a:cxnLst/>
            <a:rect l="l" t="t" r="r" b="b"/>
            <a:pathLst>
              <a:path w="10637959" h="6985158">
                <a:moveTo>
                  <a:pt x="0" y="0"/>
                </a:moveTo>
                <a:lnTo>
                  <a:pt x="10637959" y="0"/>
                </a:lnTo>
                <a:lnTo>
                  <a:pt x="10637959" y="6985158"/>
                </a:lnTo>
                <a:lnTo>
                  <a:pt x="0" y="6985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66" r="-8366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11666659" y="1603296"/>
            <a:ext cx="3398341" cy="273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56"/>
              </a:lnSpc>
            </a:pPr>
            <a:r>
              <a:rPr lang="en-US" sz="6800" b="1">
                <a:solidFill>
                  <a:srgbClr val="4E46DD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Our</a:t>
            </a:r>
          </a:p>
          <a:p>
            <a:pPr algn="ctr">
              <a:lnSpc>
                <a:spcPts val="7956"/>
              </a:lnSpc>
            </a:pPr>
            <a:r>
              <a:rPr lang="en-US" sz="6800" b="1">
                <a:solidFill>
                  <a:srgbClr val="4E46DD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Mission</a:t>
            </a:r>
          </a:p>
          <a:p>
            <a:pPr algn="ctr">
              <a:lnSpc>
                <a:spcPts val="5100"/>
              </a:lnSpc>
              <a:spcBef>
                <a:spcPct val="0"/>
              </a:spcBef>
            </a:pPr>
            <a:endParaRPr lang="en-US" sz="6800" b="1">
              <a:solidFill>
                <a:srgbClr val="4E46DD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667130" y="4563130"/>
            <a:ext cx="5691287" cy="2731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39"/>
              </a:lnSpc>
              <a:spcBef>
                <a:spcPct val="0"/>
              </a:spcBef>
            </a:pPr>
            <a:r>
              <a:rPr lang="en-US" sz="3099" u="none" strike="noStrike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To change the way the </a:t>
            </a:r>
          </a:p>
          <a:p>
            <a:pPr marL="0" lvl="0" indent="0" algn="l">
              <a:lnSpc>
                <a:spcPts val="4339"/>
              </a:lnSpc>
              <a:spcBef>
                <a:spcPct val="0"/>
              </a:spcBef>
            </a:pPr>
            <a:r>
              <a:rPr lang="en-US" sz="3099" u="none" strike="noStrike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world lives together by </a:t>
            </a:r>
          </a:p>
          <a:p>
            <a:pPr marL="0" lvl="0" indent="0" algn="l">
              <a:lnSpc>
                <a:spcPts val="4339"/>
              </a:lnSpc>
              <a:spcBef>
                <a:spcPct val="0"/>
              </a:spcBef>
            </a:pPr>
            <a:r>
              <a:rPr lang="en-US" sz="3099" u="none" strike="noStrike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turning shared spaces </a:t>
            </a:r>
          </a:p>
          <a:p>
            <a:pPr marL="0" lvl="0" indent="0" algn="l">
              <a:lnSpc>
                <a:spcPts val="4339"/>
              </a:lnSpc>
              <a:spcBef>
                <a:spcPct val="0"/>
              </a:spcBef>
            </a:pPr>
            <a:r>
              <a:rPr lang="en-US" sz="3099" u="none" strike="noStrike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into homes, and spare </a:t>
            </a:r>
          </a:p>
          <a:p>
            <a:pPr marL="0" lvl="0" indent="0" algn="l">
              <a:lnSpc>
                <a:spcPts val="4339"/>
              </a:lnSpc>
              <a:spcBef>
                <a:spcPct val="0"/>
              </a:spcBef>
            </a:pPr>
            <a:r>
              <a:rPr lang="en-US" sz="3099" u="none" strike="noStrike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bedrooms into opportunities.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b="-9409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7364245" cy="1073090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7156209" y="5830094"/>
            <a:ext cx="10284165" cy="3428206"/>
          </a:xfrm>
          <a:custGeom>
            <a:avLst/>
            <a:gdLst/>
            <a:ahLst/>
            <a:cxnLst/>
            <a:rect l="l" t="t" r="r" b="b"/>
            <a:pathLst>
              <a:path w="10284165" h="3428206">
                <a:moveTo>
                  <a:pt x="0" y="0"/>
                </a:moveTo>
                <a:lnTo>
                  <a:pt x="10284164" y="0"/>
                </a:lnTo>
                <a:lnTo>
                  <a:pt x="10284164" y="3428206"/>
                </a:lnTo>
                <a:lnTo>
                  <a:pt x="0" y="3428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232" b="-3975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-2874070" y="7412930"/>
            <a:ext cx="5748141" cy="5748141"/>
          </a:xfrm>
          <a:custGeom>
            <a:avLst/>
            <a:gdLst/>
            <a:ahLst/>
            <a:cxnLst/>
            <a:rect l="l" t="t" r="r" b="b"/>
            <a:pathLst>
              <a:path w="5748141" h="5748141">
                <a:moveTo>
                  <a:pt x="0" y="0"/>
                </a:moveTo>
                <a:lnTo>
                  <a:pt x="5748140" y="0"/>
                </a:lnTo>
                <a:lnTo>
                  <a:pt x="5748140" y="5748140"/>
                </a:lnTo>
                <a:lnTo>
                  <a:pt x="0" y="57481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028700" y="5830094"/>
            <a:ext cx="6127509" cy="3428206"/>
          </a:xfrm>
          <a:custGeom>
            <a:avLst/>
            <a:gdLst/>
            <a:ahLst/>
            <a:cxnLst/>
            <a:rect l="l" t="t" r="r" b="b"/>
            <a:pathLst>
              <a:path w="6127509" h="3428206">
                <a:moveTo>
                  <a:pt x="0" y="0"/>
                </a:moveTo>
                <a:lnTo>
                  <a:pt x="6127509" y="0"/>
                </a:lnTo>
                <a:lnTo>
                  <a:pt x="6127509" y="3428206"/>
                </a:lnTo>
                <a:lnTo>
                  <a:pt x="0" y="3428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553" t="-40653" r="-30282" b="-37463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TextBox 7"/>
          <p:cNvSpPr txBox="1"/>
          <p:nvPr/>
        </p:nvSpPr>
        <p:spPr>
          <a:xfrm>
            <a:off x="1028700" y="728980"/>
            <a:ext cx="5880926" cy="450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40"/>
              </a:lnSpc>
            </a:pPr>
            <a:r>
              <a:rPr lang="en-US" sz="6800">
                <a:solidFill>
                  <a:srgbClr val="E96500"/>
                </a:solidFill>
                <a:latin typeface="Poppins 1"/>
                <a:ea typeface="Poppins 1"/>
                <a:cs typeface="Poppins 1"/>
                <a:sym typeface="Poppins 1"/>
              </a:rPr>
              <a:t>Homesharing has been around forever!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94320" y="914400"/>
            <a:ext cx="9264980" cy="201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Informally or formally, </a:t>
            </a:r>
          </a:p>
          <a:p>
            <a:pPr marL="0" lvl="0" indent="0" algn="l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everyone seems to know someone </a:t>
            </a:r>
          </a:p>
          <a:p>
            <a:pPr marL="0" lvl="0" indent="0" algn="l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who has done homesharing.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756900" cy="10296485"/>
            <a:chOff x="0" y="0"/>
            <a:chExt cx="2833093" cy="271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093" cy="2711831"/>
            </a:xfrm>
            <a:custGeom>
              <a:avLst/>
              <a:gdLst/>
              <a:ahLst/>
              <a:cxnLst/>
              <a:rect l="l" t="t" r="r" b="b"/>
              <a:pathLst>
                <a:path w="2833093" h="2711831">
                  <a:moveTo>
                    <a:pt x="0" y="0"/>
                  </a:moveTo>
                  <a:lnTo>
                    <a:pt x="2833093" y="0"/>
                  </a:lnTo>
                  <a:lnTo>
                    <a:pt x="2833093" y="2711831"/>
                  </a:lnTo>
                  <a:lnTo>
                    <a:pt x="0" y="2711831"/>
                  </a:lnTo>
                  <a:close/>
                </a:path>
              </a:pathLst>
            </a:custGeom>
            <a:solidFill>
              <a:srgbClr val="002DCC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833093" cy="2788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61601" y="1038185"/>
            <a:ext cx="4286731" cy="428673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0" y="6350000"/>
                  </a:lnTo>
                  <a:lnTo>
                    <a:pt x="6350000" y="6350000"/>
                  </a:lnTo>
                  <a:cubicBezTo>
                    <a:pt x="6350000" y="2843530"/>
                    <a:pt x="3506470" y="0"/>
                    <a:pt x="0" y="0"/>
                  </a:cubicBezTo>
                  <a:close/>
                </a:path>
              </a:pathLst>
            </a:custGeom>
            <a:blipFill>
              <a:blip r:embed="rId3"/>
              <a:stretch>
                <a:fillRect l="-40148" r="-985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7" name="Freeform 7"/>
          <p:cNvSpPr/>
          <p:nvPr/>
        </p:nvSpPr>
        <p:spPr>
          <a:xfrm>
            <a:off x="5561601" y="5746448"/>
            <a:ext cx="4286731" cy="3521337"/>
          </a:xfrm>
          <a:custGeom>
            <a:avLst/>
            <a:gdLst/>
            <a:ahLst/>
            <a:cxnLst/>
            <a:rect l="l" t="t" r="r" b="b"/>
            <a:pathLst>
              <a:path w="4286731" h="3521337">
                <a:moveTo>
                  <a:pt x="0" y="0"/>
                </a:moveTo>
                <a:lnTo>
                  <a:pt x="4286731" y="0"/>
                </a:lnTo>
                <a:lnTo>
                  <a:pt x="4286731" y="3521337"/>
                </a:lnTo>
                <a:lnTo>
                  <a:pt x="0" y="352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293" r="-5923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8" name="Group 8"/>
          <p:cNvGrpSpPr/>
          <p:nvPr/>
        </p:nvGrpSpPr>
        <p:grpSpPr>
          <a:xfrm>
            <a:off x="908568" y="1038185"/>
            <a:ext cx="4286731" cy="428673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1491" r="-28602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0" name="Freeform 10"/>
          <p:cNvSpPr/>
          <p:nvPr/>
        </p:nvSpPr>
        <p:spPr>
          <a:xfrm>
            <a:off x="908568" y="5746448"/>
            <a:ext cx="4286731" cy="3521337"/>
          </a:xfrm>
          <a:custGeom>
            <a:avLst/>
            <a:gdLst/>
            <a:ahLst/>
            <a:cxnLst/>
            <a:rect l="l" t="t" r="r" b="b"/>
            <a:pathLst>
              <a:path w="4286731" h="3521337">
                <a:moveTo>
                  <a:pt x="0" y="0"/>
                </a:moveTo>
                <a:lnTo>
                  <a:pt x="4286731" y="0"/>
                </a:lnTo>
                <a:lnTo>
                  <a:pt x="4286731" y="3521337"/>
                </a:lnTo>
                <a:lnTo>
                  <a:pt x="0" y="3521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293" r="-5923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TextBox 11"/>
          <p:cNvSpPr txBox="1"/>
          <p:nvPr/>
        </p:nvSpPr>
        <p:spPr>
          <a:xfrm>
            <a:off x="11118850" y="1376832"/>
            <a:ext cx="6749720" cy="1972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80"/>
              </a:lnSpc>
            </a:pPr>
            <a:r>
              <a:rPr lang="en-US" sz="6800" b="1">
                <a:solidFill>
                  <a:srgbClr val="4E46DD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What is</a:t>
            </a:r>
          </a:p>
          <a:p>
            <a:pPr marL="0" lvl="0" indent="0" algn="l">
              <a:lnSpc>
                <a:spcPts val="7480"/>
              </a:lnSpc>
              <a:spcBef>
                <a:spcPct val="0"/>
              </a:spcBef>
            </a:pPr>
            <a:r>
              <a:rPr lang="en-US" sz="6800" b="1">
                <a:solidFill>
                  <a:srgbClr val="4E46DD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Homesharing?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118850" y="4459083"/>
            <a:ext cx="6749720" cy="2482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3"/>
              </a:lnSpc>
              <a:spcBef>
                <a:spcPct val="0"/>
              </a:spcBef>
            </a:pPr>
            <a:r>
              <a:rPr lang="en-US" sz="3531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Living with someone and sharing common spaces in a home such as the kitchen, bathroom etc.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1028700" y="7165467"/>
            <a:ext cx="7628202" cy="2092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56"/>
              </a:lnSpc>
            </a:pPr>
            <a:r>
              <a:rPr lang="en-US" sz="6800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Person receiving </a:t>
            </a:r>
          </a:p>
          <a:p>
            <a:pPr algn="l">
              <a:lnSpc>
                <a:spcPts val="7956"/>
              </a:lnSpc>
            </a:pPr>
            <a:r>
              <a:rPr lang="en-US" sz="6800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the rent = </a:t>
            </a:r>
            <a:r>
              <a:rPr lang="en-US" sz="6800" b="1">
                <a:solidFill>
                  <a:srgbClr val="4E46DD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Host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27301" y="981075"/>
            <a:ext cx="7423714" cy="310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956"/>
              </a:lnSpc>
            </a:pPr>
            <a:r>
              <a:rPr lang="en-US" sz="6800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Person</a:t>
            </a:r>
          </a:p>
          <a:p>
            <a:pPr algn="r">
              <a:lnSpc>
                <a:spcPts val="7956"/>
              </a:lnSpc>
            </a:pPr>
            <a:r>
              <a:rPr lang="en-US" sz="6800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paying the rent = </a:t>
            </a:r>
            <a:r>
              <a:rPr lang="en-US" sz="6800" b="1">
                <a:solidFill>
                  <a:srgbClr val="E965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Guest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34201" y="-1332111"/>
            <a:ext cx="12951223" cy="12951223"/>
          </a:xfrm>
          <a:custGeom>
            <a:avLst/>
            <a:gdLst/>
            <a:ahLst/>
            <a:cxnLst/>
            <a:rect l="l" t="t" r="r" b="b"/>
            <a:pathLst>
              <a:path w="12951223" h="12951223">
                <a:moveTo>
                  <a:pt x="0" y="0"/>
                </a:moveTo>
                <a:lnTo>
                  <a:pt x="12951223" y="0"/>
                </a:lnTo>
                <a:lnTo>
                  <a:pt x="12951223" y="12951222"/>
                </a:lnTo>
                <a:lnTo>
                  <a:pt x="0" y="129512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7312768" y="4307450"/>
            <a:ext cx="8694787" cy="2292262"/>
            <a:chOff x="0" y="0"/>
            <a:chExt cx="11593049" cy="30563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93049" cy="3056349"/>
            </a:xfrm>
            <a:custGeom>
              <a:avLst/>
              <a:gdLst/>
              <a:ahLst/>
              <a:cxnLst/>
              <a:rect l="l" t="t" r="r" b="b"/>
              <a:pathLst>
                <a:path w="11593049" h="3056349">
                  <a:moveTo>
                    <a:pt x="0" y="0"/>
                  </a:moveTo>
                  <a:lnTo>
                    <a:pt x="11593049" y="0"/>
                  </a:lnTo>
                  <a:lnTo>
                    <a:pt x="11593049" y="3056349"/>
                  </a:lnTo>
                  <a:lnTo>
                    <a:pt x="0" y="3056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Freeform 5"/>
            <p:cNvSpPr/>
            <p:nvPr/>
          </p:nvSpPr>
          <p:spPr>
            <a:xfrm>
              <a:off x="403239" y="384131"/>
              <a:ext cx="2290950" cy="2288086"/>
            </a:xfrm>
            <a:custGeom>
              <a:avLst/>
              <a:gdLst/>
              <a:ahLst/>
              <a:cxnLst/>
              <a:rect l="l" t="t" r="r" b="b"/>
              <a:pathLst>
                <a:path w="2290950" h="2288086">
                  <a:moveTo>
                    <a:pt x="0" y="0"/>
                  </a:moveTo>
                  <a:lnTo>
                    <a:pt x="2290950" y="0"/>
                  </a:lnTo>
                  <a:lnTo>
                    <a:pt x="2290950" y="2288087"/>
                  </a:lnTo>
                  <a:lnTo>
                    <a:pt x="0" y="228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Freeform 6"/>
          <p:cNvSpPr/>
          <p:nvPr/>
        </p:nvSpPr>
        <p:spPr>
          <a:xfrm>
            <a:off x="7883371" y="7118875"/>
            <a:ext cx="8678004" cy="2287837"/>
          </a:xfrm>
          <a:custGeom>
            <a:avLst/>
            <a:gdLst/>
            <a:ahLst/>
            <a:cxnLst/>
            <a:rect l="l" t="t" r="r" b="b"/>
            <a:pathLst>
              <a:path w="8678004" h="2287837">
                <a:moveTo>
                  <a:pt x="0" y="0"/>
                </a:moveTo>
                <a:lnTo>
                  <a:pt x="8678004" y="0"/>
                </a:lnTo>
                <a:lnTo>
                  <a:pt x="8678004" y="2287837"/>
                </a:lnTo>
                <a:lnTo>
                  <a:pt x="0" y="22878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8185217" y="7406417"/>
            <a:ext cx="1714896" cy="1712752"/>
          </a:xfrm>
          <a:custGeom>
            <a:avLst/>
            <a:gdLst/>
            <a:ahLst/>
            <a:cxnLst/>
            <a:rect l="l" t="t" r="r" b="b"/>
            <a:pathLst>
              <a:path w="1714896" h="1712752">
                <a:moveTo>
                  <a:pt x="0" y="0"/>
                </a:moveTo>
                <a:lnTo>
                  <a:pt x="1714896" y="0"/>
                </a:lnTo>
                <a:lnTo>
                  <a:pt x="1714896" y="1712753"/>
                </a:lnTo>
                <a:lnTo>
                  <a:pt x="0" y="17127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7883371" y="1536366"/>
            <a:ext cx="8678004" cy="2287837"/>
          </a:xfrm>
          <a:custGeom>
            <a:avLst/>
            <a:gdLst/>
            <a:ahLst/>
            <a:cxnLst/>
            <a:rect l="l" t="t" r="r" b="b"/>
            <a:pathLst>
              <a:path w="8678004" h="2287837">
                <a:moveTo>
                  <a:pt x="0" y="0"/>
                </a:moveTo>
                <a:lnTo>
                  <a:pt x="8678004" y="0"/>
                </a:lnTo>
                <a:lnTo>
                  <a:pt x="8678004" y="2287837"/>
                </a:lnTo>
                <a:lnTo>
                  <a:pt x="0" y="22878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8185217" y="1823908"/>
            <a:ext cx="1714896" cy="1712752"/>
          </a:xfrm>
          <a:custGeom>
            <a:avLst/>
            <a:gdLst/>
            <a:ahLst/>
            <a:cxnLst/>
            <a:rect l="l" t="t" r="r" b="b"/>
            <a:pathLst>
              <a:path w="1714896" h="1712752">
                <a:moveTo>
                  <a:pt x="0" y="0"/>
                </a:moveTo>
                <a:lnTo>
                  <a:pt x="1714896" y="0"/>
                </a:lnTo>
                <a:lnTo>
                  <a:pt x="1714896" y="1712752"/>
                </a:lnTo>
                <a:lnTo>
                  <a:pt x="0" y="1712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8485313" y="2113039"/>
            <a:ext cx="979721" cy="979721"/>
          </a:xfrm>
          <a:custGeom>
            <a:avLst/>
            <a:gdLst/>
            <a:ahLst/>
            <a:cxnLst/>
            <a:rect l="l" t="t" r="r" b="b"/>
            <a:pathLst>
              <a:path w="979721" h="979721">
                <a:moveTo>
                  <a:pt x="0" y="0"/>
                </a:moveTo>
                <a:lnTo>
                  <a:pt x="979721" y="0"/>
                </a:lnTo>
                <a:lnTo>
                  <a:pt x="979721" y="979721"/>
                </a:lnTo>
                <a:lnTo>
                  <a:pt x="0" y="9797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8524550" y="7851546"/>
            <a:ext cx="940484" cy="822496"/>
          </a:xfrm>
          <a:custGeom>
            <a:avLst/>
            <a:gdLst/>
            <a:ahLst/>
            <a:cxnLst/>
            <a:rect l="l" t="t" r="r" b="b"/>
            <a:pathLst>
              <a:path w="940484" h="822496">
                <a:moveTo>
                  <a:pt x="0" y="0"/>
                </a:moveTo>
                <a:lnTo>
                  <a:pt x="940484" y="0"/>
                </a:lnTo>
                <a:lnTo>
                  <a:pt x="940484" y="822496"/>
                </a:lnTo>
                <a:lnTo>
                  <a:pt x="0" y="8224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>
            <a:off x="8042045" y="4982813"/>
            <a:ext cx="965011" cy="977451"/>
          </a:xfrm>
          <a:custGeom>
            <a:avLst/>
            <a:gdLst/>
            <a:ahLst/>
            <a:cxnLst/>
            <a:rect l="l" t="t" r="r" b="b"/>
            <a:pathLst>
              <a:path w="965011" h="977451">
                <a:moveTo>
                  <a:pt x="0" y="0"/>
                </a:moveTo>
                <a:lnTo>
                  <a:pt x="965010" y="0"/>
                </a:lnTo>
                <a:lnTo>
                  <a:pt x="965010" y="977451"/>
                </a:lnTo>
                <a:lnTo>
                  <a:pt x="0" y="9774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TextBox 13"/>
          <p:cNvSpPr txBox="1"/>
          <p:nvPr/>
        </p:nvSpPr>
        <p:spPr>
          <a:xfrm>
            <a:off x="642784" y="2608162"/>
            <a:ext cx="5888934" cy="512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56"/>
              </a:lnSpc>
            </a:pPr>
            <a:r>
              <a:rPr lang="en-US" sz="6800">
                <a:solidFill>
                  <a:srgbClr val="E96500"/>
                </a:solidFill>
                <a:latin typeface="Poppins 1"/>
                <a:ea typeface="Poppins 1"/>
                <a:cs typeface="Poppins 1"/>
                <a:sym typeface="Poppins 1"/>
              </a:rPr>
              <a:t>Using capacity that already exists in our communities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60321" y="1681780"/>
            <a:ext cx="5313460" cy="57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2"/>
              </a:lnSpc>
            </a:pPr>
            <a:r>
              <a:rPr lang="en-US" sz="36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Adults &amp; Older Adults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13079" y="2374256"/>
            <a:ext cx="5894476" cy="1085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</a:pPr>
            <a:r>
              <a:rPr lang="en-US" sz="24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Put their spare rooms to work, creating  companionship, some extra income, and a little help around the house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85880" y="4716997"/>
            <a:ext cx="4220408" cy="57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2"/>
              </a:lnSpc>
            </a:pPr>
            <a:r>
              <a:rPr lang="en-US" sz="36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Students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85880" y="5314200"/>
            <a:ext cx="5687901" cy="733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Find compatible, older adults to live with and lower housing costs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60321" y="7417899"/>
            <a:ext cx="6572035" cy="57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2"/>
              </a:lnSpc>
            </a:pPr>
            <a:r>
              <a:rPr lang="en-US" sz="36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Post-Secondary Institutions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13079" y="8079315"/>
            <a:ext cx="5847234" cy="1085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Helping students find high quality housing and build deep roots in their community​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00592" y="8452345"/>
            <a:ext cx="4826986" cy="1442956"/>
            <a:chOff x="0" y="0"/>
            <a:chExt cx="6435981" cy="1923942"/>
          </a:xfrm>
        </p:grpSpPr>
        <p:sp>
          <p:nvSpPr>
            <p:cNvPr id="3" name="TextBox 3"/>
            <p:cNvSpPr txBox="1"/>
            <p:nvPr/>
          </p:nvSpPr>
          <p:spPr>
            <a:xfrm>
              <a:off x="0" y="1426102"/>
              <a:ext cx="6435981" cy="497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99"/>
                </a:lnSpc>
                <a:spcBef>
                  <a:spcPct val="0"/>
                </a:spcBef>
              </a:pPr>
              <a:r>
                <a:rPr lang="en-US" sz="2199" spc="65">
                  <a:solidFill>
                    <a:srgbClr val="191919"/>
                  </a:solidFill>
                  <a:latin typeface="Poppins 2"/>
                  <a:ea typeface="Poppins 2"/>
                  <a:cs typeface="Poppins 2"/>
                  <a:sym typeface="Poppins 2"/>
                </a:rPr>
                <a:t>Verify ID, Address (if host) 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6435981" cy="134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59"/>
                </a:lnSpc>
                <a:spcBef>
                  <a:spcPct val="0"/>
                </a:spcBef>
              </a:pPr>
              <a:r>
                <a:rPr lang="en-US" sz="2899" b="1" spc="113">
                  <a:solidFill>
                    <a:srgbClr val="E96500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1.</a:t>
              </a:r>
              <a:r>
                <a:rPr lang="en-US" sz="2899" b="1" spc="113">
                  <a:solidFill>
                    <a:srgbClr val="191919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 Tell us about your home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00083" y="7551894"/>
            <a:ext cx="9431413" cy="959439"/>
            <a:chOff x="0" y="0"/>
            <a:chExt cx="12575218" cy="1279252"/>
          </a:xfrm>
        </p:grpSpPr>
        <p:sp>
          <p:nvSpPr>
            <p:cNvPr id="6" name="TextBox 6"/>
            <p:cNvSpPr txBox="1"/>
            <p:nvPr/>
          </p:nvSpPr>
          <p:spPr>
            <a:xfrm>
              <a:off x="0" y="746488"/>
              <a:ext cx="12575218" cy="532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00"/>
                </a:lnSpc>
                <a:spcBef>
                  <a:spcPct val="0"/>
                </a:spcBef>
              </a:pPr>
              <a:r>
                <a:rPr lang="en-US" sz="2200" b="1" spc="66">
                  <a:solidFill>
                    <a:srgbClr val="191919"/>
                  </a:solidFill>
                  <a:latin typeface="Poppins 2 Medium"/>
                  <a:ea typeface="Poppins 2 Medium"/>
                  <a:cs typeface="Poppins 2 Medium"/>
                  <a:sym typeface="Poppins 2 Medium"/>
                </a:rPr>
                <a:t> Set housemate preferences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2575218" cy="663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60"/>
                </a:lnSpc>
              </a:pPr>
              <a:r>
                <a:rPr lang="en-US" sz="2900" b="1" spc="113">
                  <a:solidFill>
                    <a:srgbClr val="E96500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2.</a:t>
              </a:r>
              <a:r>
                <a:rPr lang="en-US" sz="2900" b="1" spc="113">
                  <a:solidFill>
                    <a:srgbClr val="191919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 Tell us about yourself + ideal housemate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83198" y="6266224"/>
            <a:ext cx="7546536" cy="921621"/>
            <a:chOff x="0" y="0"/>
            <a:chExt cx="10062048" cy="1228828"/>
          </a:xfrm>
        </p:grpSpPr>
        <p:sp>
          <p:nvSpPr>
            <p:cNvPr id="9" name="TextBox 9"/>
            <p:cNvSpPr txBox="1"/>
            <p:nvPr/>
          </p:nvSpPr>
          <p:spPr>
            <a:xfrm>
              <a:off x="0" y="718288"/>
              <a:ext cx="10062048" cy="510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99"/>
                </a:lnSpc>
                <a:spcBef>
                  <a:spcPct val="0"/>
                </a:spcBef>
              </a:pPr>
              <a:r>
                <a:rPr lang="en-US" sz="2199" b="1" spc="65">
                  <a:solidFill>
                    <a:srgbClr val="191919"/>
                  </a:solidFill>
                  <a:latin typeface="Poppins 2 Medium"/>
                  <a:ea typeface="Poppins 2 Medium"/>
                  <a:cs typeface="Poppins 2 Medium"/>
                  <a:sym typeface="Poppins 2 Medium"/>
                </a:rPr>
                <a:t>Match,</a:t>
              </a:r>
              <a:r>
                <a:rPr lang="en-US" sz="2199" b="1" u="none" strike="noStrike" spc="65">
                  <a:solidFill>
                    <a:srgbClr val="191919"/>
                  </a:solidFill>
                  <a:latin typeface="Poppins 2 Medium"/>
                  <a:ea typeface="Poppins 2 Medium"/>
                  <a:cs typeface="Poppins 2 Medium"/>
                  <a:sym typeface="Poppins 2 Medium"/>
                </a:rPr>
                <a:t> chat and video call on the platform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10062048" cy="651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r>
                <a:rPr lang="en-US" sz="2799" b="1" spc="109">
                  <a:solidFill>
                    <a:srgbClr val="E96500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3.</a:t>
              </a:r>
              <a:r>
                <a:rPr lang="en-US" sz="2799" b="1" spc="109">
                  <a:solidFill>
                    <a:srgbClr val="191919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 </a:t>
              </a:r>
              <a:r>
                <a:rPr lang="en-US" sz="2799" b="1" u="none" strike="noStrike" spc="109">
                  <a:solidFill>
                    <a:srgbClr val="191919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Match with housemate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599367" y="4931025"/>
            <a:ext cx="5688633" cy="938131"/>
            <a:chOff x="0" y="0"/>
            <a:chExt cx="7584845" cy="125084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740302"/>
              <a:ext cx="7584845" cy="510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99"/>
                </a:lnSpc>
                <a:spcBef>
                  <a:spcPct val="0"/>
                </a:spcBef>
              </a:pPr>
              <a:r>
                <a:rPr lang="en-US" sz="2199" b="1" u="none" strike="noStrike" spc="65">
                  <a:solidFill>
                    <a:srgbClr val="191919"/>
                  </a:solidFill>
                  <a:latin typeface="Poppins 2 Medium"/>
                  <a:ea typeface="Poppins 2 Medium"/>
                  <a:cs typeface="Poppins 2 Medium"/>
                  <a:sym typeface="Poppins 2 Medium"/>
                </a:rPr>
                <a:t>Finalize agreement on the platform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7584845" cy="663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59"/>
                </a:lnSpc>
                <a:spcBef>
                  <a:spcPct val="0"/>
                </a:spcBef>
              </a:pPr>
              <a:r>
                <a:rPr lang="en-US" sz="2899" b="1" spc="113">
                  <a:solidFill>
                    <a:srgbClr val="E96500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4.</a:t>
              </a:r>
              <a:r>
                <a:rPr lang="en-US" sz="2899" b="1" spc="113">
                  <a:solidFill>
                    <a:srgbClr val="191919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 </a:t>
              </a:r>
              <a:r>
                <a:rPr lang="en-US" sz="2899" b="1" u="none" strike="noStrike" spc="113">
                  <a:solidFill>
                    <a:srgbClr val="191919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Agreement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931589" y="3375597"/>
            <a:ext cx="3470823" cy="1347706"/>
            <a:chOff x="0" y="0"/>
            <a:chExt cx="4627764" cy="179694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740302"/>
              <a:ext cx="4627764" cy="1056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99"/>
                </a:lnSpc>
              </a:pPr>
              <a:r>
                <a:rPr lang="en-US" sz="2199" b="1" spc="65">
                  <a:solidFill>
                    <a:srgbClr val="191919"/>
                  </a:solidFill>
                  <a:latin typeface="Poppins 2 Medium"/>
                  <a:ea typeface="Poppins 2 Medium"/>
                  <a:cs typeface="Poppins 2 Medium"/>
                  <a:sym typeface="Poppins 2 Medium"/>
                </a:rPr>
                <a:t>Guest moves in, payments begin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4627764" cy="663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59"/>
                </a:lnSpc>
                <a:spcBef>
                  <a:spcPct val="0"/>
                </a:spcBef>
              </a:pPr>
              <a:r>
                <a:rPr lang="en-US" sz="2899" b="1" spc="113">
                  <a:solidFill>
                    <a:srgbClr val="E96500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5.</a:t>
              </a:r>
              <a:r>
                <a:rPr lang="en-US" sz="2899" b="1" spc="113">
                  <a:solidFill>
                    <a:srgbClr val="191919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 P</a:t>
              </a:r>
              <a:r>
                <a:rPr lang="en-US" sz="2899" b="1" u="none" strike="noStrike" spc="113">
                  <a:solidFill>
                    <a:srgbClr val="191919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ayments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1092018"/>
            <a:ext cx="9664605" cy="405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57"/>
              </a:lnSpc>
              <a:spcBef>
                <a:spcPct val="0"/>
              </a:spcBef>
            </a:pPr>
            <a:r>
              <a:rPr lang="en-US" sz="10257" b="1" u="none" strike="noStrike">
                <a:solidFill>
                  <a:srgbClr val="002DCC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Our </a:t>
            </a:r>
          </a:p>
          <a:p>
            <a:pPr marL="0" lvl="0" indent="0" algn="l">
              <a:lnSpc>
                <a:spcPts val="10257"/>
              </a:lnSpc>
              <a:spcBef>
                <a:spcPct val="0"/>
              </a:spcBef>
            </a:pPr>
            <a:r>
              <a:rPr lang="en-US" sz="10257" b="1" u="none" strike="noStrike">
                <a:solidFill>
                  <a:srgbClr val="002DCC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Process</a:t>
            </a:r>
          </a:p>
          <a:p>
            <a:pPr marL="0" lvl="0" indent="0" algn="l">
              <a:lnSpc>
                <a:spcPts val="10257"/>
              </a:lnSpc>
              <a:spcBef>
                <a:spcPct val="0"/>
              </a:spcBef>
            </a:pPr>
            <a:endParaRPr lang="en-US" sz="10257" b="1" u="none" strike="noStrike">
              <a:solidFill>
                <a:srgbClr val="002DCC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10544"/>
            <a:ext cx="6609134" cy="8865911"/>
          </a:xfrm>
          <a:custGeom>
            <a:avLst/>
            <a:gdLst/>
            <a:ahLst/>
            <a:cxnLst/>
            <a:rect l="l" t="t" r="r" b="b"/>
            <a:pathLst>
              <a:path w="6609134" h="8865911">
                <a:moveTo>
                  <a:pt x="0" y="0"/>
                </a:moveTo>
                <a:lnTo>
                  <a:pt x="6609134" y="0"/>
                </a:lnTo>
                <a:lnTo>
                  <a:pt x="6609134" y="8865912"/>
                </a:lnTo>
                <a:lnTo>
                  <a:pt x="0" y="88659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366082" y="6337383"/>
            <a:ext cx="1125889" cy="1055980"/>
          </a:xfrm>
          <a:custGeom>
            <a:avLst/>
            <a:gdLst/>
            <a:ahLst/>
            <a:cxnLst/>
            <a:rect l="l" t="t" r="r" b="b"/>
            <a:pathLst>
              <a:path w="1125889" h="1055980">
                <a:moveTo>
                  <a:pt x="0" y="0"/>
                </a:moveTo>
                <a:lnTo>
                  <a:pt x="1125888" y="0"/>
                </a:lnTo>
                <a:lnTo>
                  <a:pt x="1125888" y="1055980"/>
                </a:lnTo>
                <a:lnTo>
                  <a:pt x="0" y="1055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51" t="-7336" r="-2251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1334161" y="1028700"/>
            <a:ext cx="5925139" cy="1972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80"/>
              </a:lnSpc>
            </a:pPr>
            <a:r>
              <a:rPr lang="en-US" sz="6800" b="1">
                <a:solidFill>
                  <a:srgbClr val="E965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Regular</a:t>
            </a:r>
          </a:p>
          <a:p>
            <a:pPr marL="0" lvl="0" indent="0" algn="l">
              <a:lnSpc>
                <a:spcPts val="7480"/>
              </a:lnSpc>
              <a:spcBef>
                <a:spcPct val="0"/>
              </a:spcBef>
            </a:pPr>
            <a:r>
              <a:rPr lang="en-US" sz="6800" b="1">
                <a:solidFill>
                  <a:srgbClr val="E965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Feedback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34161" y="3576378"/>
            <a:ext cx="5925139" cy="3816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SpacesShared conducts monthly check-ins with Hosts and Guests. </a:t>
            </a:r>
          </a:p>
          <a:p>
            <a:pPr algn="l">
              <a:lnSpc>
                <a:spcPts val="4339"/>
              </a:lnSpc>
            </a:pPr>
            <a:endParaRPr lang="en-US" sz="3099">
              <a:solidFill>
                <a:srgbClr val="000000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0" lvl="0" indent="0"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Users can also reach out to our Customer Success team with questions at any time.</a:t>
            </a:r>
          </a:p>
        </p:txBody>
      </p:sp>
      <p:sp>
        <p:nvSpPr>
          <p:cNvPr id="6" name="Freeform 6"/>
          <p:cNvSpPr/>
          <p:nvPr/>
        </p:nvSpPr>
        <p:spPr>
          <a:xfrm>
            <a:off x="9409585" y="6337383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</Words>
  <Application>Microsoft Office PowerPoint</Application>
  <PresentationFormat>Custom</PresentationFormat>
  <Paragraphs>119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Poppins 2</vt:lpstr>
      <vt:lpstr>Poppins 2 Medium</vt:lpstr>
      <vt:lpstr>Calibri</vt:lpstr>
      <vt:lpstr>Poppins 1 Bold</vt:lpstr>
      <vt:lpstr>Arial</vt:lpstr>
      <vt:lpstr>Poppins 2 Bold</vt:lpstr>
      <vt:lpstr>Poppins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Webinar Presentation</dc:title>
  <dc:creator>Hope</dc:creator>
  <cp:lastModifiedBy>Hope Colbourne</cp:lastModifiedBy>
  <cp:revision>2</cp:revision>
  <dcterms:created xsi:type="dcterms:W3CDTF">2006-08-16T00:00:00Z</dcterms:created>
  <dcterms:modified xsi:type="dcterms:W3CDTF">2026-04-23T18:43:18Z</dcterms:modified>
  <dc:identifier>DAGF4xKJT4k</dc:identifier>
</cp:coreProperties>
</file>