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708" r:id="rId6"/>
  </p:sldMasterIdLst>
  <p:notesMasterIdLst>
    <p:notesMasterId r:id="rId20"/>
  </p:notesMasterIdLst>
  <p:sldIdLst>
    <p:sldId id="257" r:id="rId7"/>
    <p:sldId id="334" r:id="rId8"/>
    <p:sldId id="353" r:id="rId9"/>
    <p:sldId id="361" r:id="rId10"/>
    <p:sldId id="362" r:id="rId11"/>
    <p:sldId id="354" r:id="rId12"/>
    <p:sldId id="315" r:id="rId13"/>
    <p:sldId id="319" r:id="rId14"/>
    <p:sldId id="323" r:id="rId15"/>
    <p:sldId id="364" r:id="rId16"/>
    <p:sldId id="365"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716F8-5E54-4B37-AAEB-0501C6554E20}" v="2" dt="2024-11-14T18:45:47.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22687-94E7-4754-AF25-78FC2CC3332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8ECB7C2-D6E0-49D7-90F1-C79E7FD1D7BA}">
      <dgm:prSet phldrT="[Text]"/>
      <dgm:spPr/>
      <dgm:t>
        <a:bodyPr/>
        <a:lstStyle/>
        <a:p>
          <a:r>
            <a:rPr lang="en-US"/>
            <a:t>Toolkit “Brand”</a:t>
          </a:r>
        </a:p>
      </dgm:t>
    </dgm:pt>
    <dgm:pt modelId="{24ECAF1E-754B-4800-ABEA-161E2E53CB6A}" type="parTrans" cxnId="{4B346720-38B0-46F3-B2CB-86A29F72D17D}">
      <dgm:prSet/>
      <dgm:spPr/>
      <dgm:t>
        <a:bodyPr/>
        <a:lstStyle/>
        <a:p>
          <a:endParaRPr lang="en-US"/>
        </a:p>
      </dgm:t>
    </dgm:pt>
    <dgm:pt modelId="{57FEB78C-223E-4D7D-96BA-C1D701452D95}" type="sibTrans" cxnId="{4B346720-38B0-46F3-B2CB-86A29F72D17D}">
      <dgm:prSet/>
      <dgm:spPr/>
      <dgm:t>
        <a:bodyPr/>
        <a:lstStyle/>
        <a:p>
          <a:endParaRPr lang="en-US"/>
        </a:p>
      </dgm:t>
    </dgm:pt>
    <dgm:pt modelId="{31BC0FDF-0459-4CD3-AA73-57AB41CF11CD}">
      <dgm:prSet phldrT="[Text]"/>
      <dgm:spPr>
        <a:solidFill>
          <a:schemeClr val="accent1">
            <a:hueOff val="0"/>
            <a:satOff val="0"/>
            <a:lumOff val="0"/>
            <a:alpha val="80000"/>
          </a:schemeClr>
        </a:solidFill>
      </dgm:spPr>
      <dgm:t>
        <a:bodyPr/>
        <a:lstStyle/>
        <a:p>
          <a:r>
            <a:rPr lang="en-US"/>
            <a:t>Curriculum using Train the Trainer Approach</a:t>
          </a:r>
        </a:p>
      </dgm:t>
    </dgm:pt>
    <dgm:pt modelId="{6BDCD080-8878-44D4-BFA8-541A13EB2DD8}" type="parTrans" cxnId="{459E0ECF-52AC-4BF7-9CDB-3FC67408B252}">
      <dgm:prSet/>
      <dgm:spPr/>
      <dgm:t>
        <a:bodyPr/>
        <a:lstStyle/>
        <a:p>
          <a:endParaRPr lang="en-US"/>
        </a:p>
      </dgm:t>
    </dgm:pt>
    <dgm:pt modelId="{27F94F35-13D4-42A2-9C9A-A650FE6BC6B9}" type="sibTrans" cxnId="{459E0ECF-52AC-4BF7-9CDB-3FC67408B252}">
      <dgm:prSet/>
      <dgm:spPr/>
      <dgm:t>
        <a:bodyPr/>
        <a:lstStyle/>
        <a:p>
          <a:endParaRPr lang="en-US"/>
        </a:p>
      </dgm:t>
    </dgm:pt>
    <dgm:pt modelId="{23F8727E-A40C-4141-9B88-6F247CCCC142}">
      <dgm:prSet phldrT="[Text]"/>
      <dgm:spPr>
        <a:solidFill>
          <a:schemeClr val="accent1">
            <a:hueOff val="0"/>
            <a:satOff val="0"/>
            <a:lumOff val="0"/>
            <a:alpha val="80000"/>
          </a:schemeClr>
        </a:solidFill>
      </dgm:spPr>
      <dgm:t>
        <a:bodyPr/>
        <a:lstStyle/>
        <a:p>
          <a:r>
            <a:rPr lang="en-US"/>
            <a:t>Evaluative Tools</a:t>
          </a:r>
        </a:p>
      </dgm:t>
    </dgm:pt>
    <dgm:pt modelId="{489B33E8-91FC-4255-8185-4D15474FE6B2}" type="parTrans" cxnId="{446422E4-2E4E-4985-9A22-C10AA109D8DC}">
      <dgm:prSet/>
      <dgm:spPr/>
      <dgm:t>
        <a:bodyPr/>
        <a:lstStyle/>
        <a:p>
          <a:endParaRPr lang="en-US"/>
        </a:p>
      </dgm:t>
    </dgm:pt>
    <dgm:pt modelId="{7CDC9168-4B9E-4B58-B559-DB02408FBBE1}" type="sibTrans" cxnId="{446422E4-2E4E-4985-9A22-C10AA109D8DC}">
      <dgm:prSet/>
      <dgm:spPr/>
      <dgm:t>
        <a:bodyPr/>
        <a:lstStyle/>
        <a:p>
          <a:endParaRPr lang="en-US"/>
        </a:p>
      </dgm:t>
    </dgm:pt>
    <dgm:pt modelId="{789A791D-7423-4480-B744-DABDF4844BC3}">
      <dgm:prSet phldrT="[Text]"/>
      <dgm:spPr>
        <a:solidFill>
          <a:schemeClr val="accent1">
            <a:hueOff val="0"/>
            <a:satOff val="0"/>
            <a:lumOff val="0"/>
            <a:alpha val="80000"/>
          </a:schemeClr>
        </a:solidFill>
      </dgm:spPr>
      <dgm:t>
        <a:bodyPr/>
        <a:lstStyle/>
        <a:p>
          <a:r>
            <a:rPr lang="en-US"/>
            <a:t>Implementation Manual</a:t>
          </a:r>
        </a:p>
      </dgm:t>
    </dgm:pt>
    <dgm:pt modelId="{C44D4816-F1B9-4331-A874-DEF115E89BD8}" type="sibTrans" cxnId="{D7131D58-F238-40FA-953A-4E8A56817897}">
      <dgm:prSet/>
      <dgm:spPr/>
      <dgm:t>
        <a:bodyPr/>
        <a:lstStyle/>
        <a:p>
          <a:endParaRPr lang="en-US"/>
        </a:p>
      </dgm:t>
    </dgm:pt>
    <dgm:pt modelId="{BF967AA5-73FE-48D2-8BD1-ECA722BB2FD8}" type="parTrans" cxnId="{D7131D58-F238-40FA-953A-4E8A56817897}">
      <dgm:prSet/>
      <dgm:spPr/>
      <dgm:t>
        <a:bodyPr/>
        <a:lstStyle/>
        <a:p>
          <a:endParaRPr lang="en-US"/>
        </a:p>
      </dgm:t>
    </dgm:pt>
    <dgm:pt modelId="{2021EC33-27A2-4311-9C3D-B9A435D44B01}">
      <dgm:prSet/>
      <dgm:spPr>
        <a:solidFill>
          <a:schemeClr val="accent1">
            <a:hueOff val="0"/>
            <a:satOff val="0"/>
            <a:lumOff val="0"/>
            <a:alpha val="80000"/>
          </a:schemeClr>
        </a:solidFill>
      </dgm:spPr>
      <dgm:t>
        <a:bodyPr/>
        <a:lstStyle/>
        <a:p>
          <a:r>
            <a:rPr lang="en-US"/>
            <a:t>Community Resource Template</a:t>
          </a:r>
        </a:p>
      </dgm:t>
    </dgm:pt>
    <dgm:pt modelId="{6ABDE363-5786-426A-BA22-9C3273278934}" type="parTrans" cxnId="{D6290DD9-A21C-4076-B0C3-C14DC8F400B1}">
      <dgm:prSet/>
      <dgm:spPr/>
      <dgm:t>
        <a:bodyPr/>
        <a:lstStyle/>
        <a:p>
          <a:endParaRPr lang="en-US"/>
        </a:p>
      </dgm:t>
    </dgm:pt>
    <dgm:pt modelId="{564C02A1-933A-430E-BE94-3B0670D122E2}" type="sibTrans" cxnId="{D6290DD9-A21C-4076-B0C3-C14DC8F400B1}">
      <dgm:prSet/>
      <dgm:spPr/>
      <dgm:t>
        <a:bodyPr/>
        <a:lstStyle/>
        <a:p>
          <a:endParaRPr lang="en-US"/>
        </a:p>
      </dgm:t>
    </dgm:pt>
    <dgm:pt modelId="{CBC68433-7C82-4772-B440-DBE3E4AFEA6D}" type="pres">
      <dgm:prSet presAssocID="{68322687-94E7-4754-AF25-78FC2CC3332F}" presName="diagram" presStyleCnt="0">
        <dgm:presLayoutVars>
          <dgm:chMax val="1"/>
          <dgm:dir/>
          <dgm:animLvl val="ctr"/>
          <dgm:resizeHandles val="exact"/>
        </dgm:presLayoutVars>
      </dgm:prSet>
      <dgm:spPr/>
    </dgm:pt>
    <dgm:pt modelId="{90409B4E-C36F-45DD-BB30-68477B581342}" type="pres">
      <dgm:prSet presAssocID="{68322687-94E7-4754-AF25-78FC2CC3332F}" presName="matrix" presStyleCnt="0"/>
      <dgm:spPr/>
    </dgm:pt>
    <dgm:pt modelId="{EB0E47BD-249D-4452-98D8-F25F96033DAC}" type="pres">
      <dgm:prSet presAssocID="{68322687-94E7-4754-AF25-78FC2CC3332F}" presName="tile1" presStyleLbl="node1" presStyleIdx="0" presStyleCnt="4"/>
      <dgm:spPr/>
    </dgm:pt>
    <dgm:pt modelId="{06D90571-6EBD-4573-8F08-61F7C4621EDC}" type="pres">
      <dgm:prSet presAssocID="{68322687-94E7-4754-AF25-78FC2CC3332F}" presName="tile1text" presStyleLbl="node1" presStyleIdx="0" presStyleCnt="4">
        <dgm:presLayoutVars>
          <dgm:chMax val="0"/>
          <dgm:chPref val="0"/>
          <dgm:bulletEnabled val="1"/>
        </dgm:presLayoutVars>
      </dgm:prSet>
      <dgm:spPr/>
    </dgm:pt>
    <dgm:pt modelId="{3551A4B2-F86A-4B8C-AE3A-FE629A63AC04}" type="pres">
      <dgm:prSet presAssocID="{68322687-94E7-4754-AF25-78FC2CC3332F}" presName="tile2" presStyleLbl="node1" presStyleIdx="1" presStyleCnt="4"/>
      <dgm:spPr/>
    </dgm:pt>
    <dgm:pt modelId="{B1169391-2EE3-4CA8-817E-EB8DCA1AFCE2}" type="pres">
      <dgm:prSet presAssocID="{68322687-94E7-4754-AF25-78FC2CC3332F}" presName="tile2text" presStyleLbl="node1" presStyleIdx="1" presStyleCnt="4">
        <dgm:presLayoutVars>
          <dgm:chMax val="0"/>
          <dgm:chPref val="0"/>
          <dgm:bulletEnabled val="1"/>
        </dgm:presLayoutVars>
      </dgm:prSet>
      <dgm:spPr/>
    </dgm:pt>
    <dgm:pt modelId="{66EF3D41-A880-4817-B611-0D0247202A6A}" type="pres">
      <dgm:prSet presAssocID="{68322687-94E7-4754-AF25-78FC2CC3332F}" presName="tile3" presStyleLbl="node1" presStyleIdx="2" presStyleCnt="4"/>
      <dgm:spPr/>
    </dgm:pt>
    <dgm:pt modelId="{F5630FA6-EF0C-4E7A-8F3A-43303DA178CD}" type="pres">
      <dgm:prSet presAssocID="{68322687-94E7-4754-AF25-78FC2CC3332F}" presName="tile3text" presStyleLbl="node1" presStyleIdx="2" presStyleCnt="4">
        <dgm:presLayoutVars>
          <dgm:chMax val="0"/>
          <dgm:chPref val="0"/>
          <dgm:bulletEnabled val="1"/>
        </dgm:presLayoutVars>
      </dgm:prSet>
      <dgm:spPr/>
    </dgm:pt>
    <dgm:pt modelId="{ED5F8A4F-4570-4E5D-BA37-31A7BD385B95}" type="pres">
      <dgm:prSet presAssocID="{68322687-94E7-4754-AF25-78FC2CC3332F}" presName="tile4" presStyleLbl="node1" presStyleIdx="3" presStyleCnt="4"/>
      <dgm:spPr/>
    </dgm:pt>
    <dgm:pt modelId="{EA1CEEFC-984B-4ECA-BB1B-969EE1694901}" type="pres">
      <dgm:prSet presAssocID="{68322687-94E7-4754-AF25-78FC2CC3332F}" presName="tile4text" presStyleLbl="node1" presStyleIdx="3" presStyleCnt="4">
        <dgm:presLayoutVars>
          <dgm:chMax val="0"/>
          <dgm:chPref val="0"/>
          <dgm:bulletEnabled val="1"/>
        </dgm:presLayoutVars>
      </dgm:prSet>
      <dgm:spPr/>
    </dgm:pt>
    <dgm:pt modelId="{5958D4DC-58C8-4928-AFA4-58573F5EA508}" type="pres">
      <dgm:prSet presAssocID="{68322687-94E7-4754-AF25-78FC2CC3332F}" presName="centerTile" presStyleLbl="fgShp" presStyleIdx="0" presStyleCnt="1">
        <dgm:presLayoutVars>
          <dgm:chMax val="0"/>
          <dgm:chPref val="0"/>
        </dgm:presLayoutVars>
      </dgm:prSet>
      <dgm:spPr/>
    </dgm:pt>
  </dgm:ptLst>
  <dgm:cxnLst>
    <dgm:cxn modelId="{9A1F4B18-6961-45BA-BE42-1BC954A90A17}" type="presOf" srcId="{68322687-94E7-4754-AF25-78FC2CC3332F}" destId="{CBC68433-7C82-4772-B440-DBE3E4AFEA6D}" srcOrd="0" destOrd="0" presId="urn:microsoft.com/office/officeart/2005/8/layout/matrix1"/>
    <dgm:cxn modelId="{B5EF1220-0569-44C1-94C7-292417178DB0}" type="presOf" srcId="{C8ECB7C2-D6E0-49D7-90F1-C79E7FD1D7BA}" destId="{5958D4DC-58C8-4928-AFA4-58573F5EA508}" srcOrd="0" destOrd="0" presId="urn:microsoft.com/office/officeart/2005/8/layout/matrix1"/>
    <dgm:cxn modelId="{4B346720-38B0-46F3-B2CB-86A29F72D17D}" srcId="{68322687-94E7-4754-AF25-78FC2CC3332F}" destId="{C8ECB7C2-D6E0-49D7-90F1-C79E7FD1D7BA}" srcOrd="0" destOrd="0" parTransId="{24ECAF1E-754B-4800-ABEA-161E2E53CB6A}" sibTransId="{57FEB78C-223E-4D7D-96BA-C1D701452D95}"/>
    <dgm:cxn modelId="{68021823-A25F-4A45-B7A4-5240F65952F9}" type="presOf" srcId="{31BC0FDF-0459-4CD3-AA73-57AB41CF11CD}" destId="{3551A4B2-F86A-4B8C-AE3A-FE629A63AC04}" srcOrd="0" destOrd="0" presId="urn:microsoft.com/office/officeart/2005/8/layout/matrix1"/>
    <dgm:cxn modelId="{BC23F52C-02FB-450A-A4CA-85112303539D}" type="presOf" srcId="{789A791D-7423-4480-B744-DABDF4844BC3}" destId="{06D90571-6EBD-4573-8F08-61F7C4621EDC}" srcOrd="1" destOrd="0" presId="urn:microsoft.com/office/officeart/2005/8/layout/matrix1"/>
    <dgm:cxn modelId="{08F23B36-2DC0-46C4-9BFB-6D9162507A93}" type="presOf" srcId="{2021EC33-27A2-4311-9C3D-B9A435D44B01}" destId="{ED5F8A4F-4570-4E5D-BA37-31A7BD385B95}" srcOrd="0" destOrd="0" presId="urn:microsoft.com/office/officeart/2005/8/layout/matrix1"/>
    <dgm:cxn modelId="{30C0F442-4D8F-4EFC-BD48-F7B659FA6F6C}" type="presOf" srcId="{789A791D-7423-4480-B744-DABDF4844BC3}" destId="{EB0E47BD-249D-4452-98D8-F25F96033DAC}" srcOrd="0" destOrd="0" presId="urn:microsoft.com/office/officeart/2005/8/layout/matrix1"/>
    <dgm:cxn modelId="{8D024E63-3973-4F37-90AA-7A32920A352C}" type="presOf" srcId="{2021EC33-27A2-4311-9C3D-B9A435D44B01}" destId="{EA1CEEFC-984B-4ECA-BB1B-969EE1694901}" srcOrd="1" destOrd="0" presId="urn:microsoft.com/office/officeart/2005/8/layout/matrix1"/>
    <dgm:cxn modelId="{D7131D58-F238-40FA-953A-4E8A56817897}" srcId="{C8ECB7C2-D6E0-49D7-90F1-C79E7FD1D7BA}" destId="{789A791D-7423-4480-B744-DABDF4844BC3}" srcOrd="0" destOrd="0" parTransId="{BF967AA5-73FE-48D2-8BD1-ECA722BB2FD8}" sibTransId="{C44D4816-F1B9-4331-A874-DEF115E89BD8}"/>
    <dgm:cxn modelId="{48384097-2121-4716-8864-C1124728D1A8}" type="presOf" srcId="{31BC0FDF-0459-4CD3-AA73-57AB41CF11CD}" destId="{B1169391-2EE3-4CA8-817E-EB8DCA1AFCE2}" srcOrd="1" destOrd="0" presId="urn:microsoft.com/office/officeart/2005/8/layout/matrix1"/>
    <dgm:cxn modelId="{459E0ECF-52AC-4BF7-9CDB-3FC67408B252}" srcId="{C8ECB7C2-D6E0-49D7-90F1-C79E7FD1D7BA}" destId="{31BC0FDF-0459-4CD3-AA73-57AB41CF11CD}" srcOrd="1" destOrd="0" parTransId="{6BDCD080-8878-44D4-BFA8-541A13EB2DD8}" sibTransId="{27F94F35-13D4-42A2-9C9A-A650FE6BC6B9}"/>
    <dgm:cxn modelId="{D6290DD9-A21C-4076-B0C3-C14DC8F400B1}" srcId="{C8ECB7C2-D6E0-49D7-90F1-C79E7FD1D7BA}" destId="{2021EC33-27A2-4311-9C3D-B9A435D44B01}" srcOrd="3" destOrd="0" parTransId="{6ABDE363-5786-426A-BA22-9C3273278934}" sibTransId="{564C02A1-933A-430E-BE94-3B0670D122E2}"/>
    <dgm:cxn modelId="{820EECDE-3514-4F59-A1B3-EB56F70224DF}" type="presOf" srcId="{23F8727E-A40C-4141-9B88-6F247CCCC142}" destId="{F5630FA6-EF0C-4E7A-8F3A-43303DA178CD}" srcOrd="1" destOrd="0" presId="urn:microsoft.com/office/officeart/2005/8/layout/matrix1"/>
    <dgm:cxn modelId="{446422E4-2E4E-4985-9A22-C10AA109D8DC}" srcId="{C8ECB7C2-D6E0-49D7-90F1-C79E7FD1D7BA}" destId="{23F8727E-A40C-4141-9B88-6F247CCCC142}" srcOrd="2" destOrd="0" parTransId="{489B33E8-91FC-4255-8185-4D15474FE6B2}" sibTransId="{7CDC9168-4B9E-4B58-B559-DB02408FBBE1}"/>
    <dgm:cxn modelId="{B62492FD-6DFC-4E83-BC16-672321858814}" type="presOf" srcId="{23F8727E-A40C-4141-9B88-6F247CCCC142}" destId="{66EF3D41-A880-4817-B611-0D0247202A6A}" srcOrd="0" destOrd="0" presId="urn:microsoft.com/office/officeart/2005/8/layout/matrix1"/>
    <dgm:cxn modelId="{B29EDAD5-FC84-495C-9F5B-ABB1AAA7816F}" type="presParOf" srcId="{CBC68433-7C82-4772-B440-DBE3E4AFEA6D}" destId="{90409B4E-C36F-45DD-BB30-68477B581342}" srcOrd="0" destOrd="0" presId="urn:microsoft.com/office/officeart/2005/8/layout/matrix1"/>
    <dgm:cxn modelId="{190404F7-0C01-4A68-85B7-B6B319846C34}" type="presParOf" srcId="{90409B4E-C36F-45DD-BB30-68477B581342}" destId="{EB0E47BD-249D-4452-98D8-F25F96033DAC}" srcOrd="0" destOrd="0" presId="urn:microsoft.com/office/officeart/2005/8/layout/matrix1"/>
    <dgm:cxn modelId="{2AF1C8E5-8B8D-4F90-9B02-FEB5165E53CB}" type="presParOf" srcId="{90409B4E-C36F-45DD-BB30-68477B581342}" destId="{06D90571-6EBD-4573-8F08-61F7C4621EDC}" srcOrd="1" destOrd="0" presId="urn:microsoft.com/office/officeart/2005/8/layout/matrix1"/>
    <dgm:cxn modelId="{42E3010C-BF3E-4786-AC00-534CCED52BF5}" type="presParOf" srcId="{90409B4E-C36F-45DD-BB30-68477B581342}" destId="{3551A4B2-F86A-4B8C-AE3A-FE629A63AC04}" srcOrd="2" destOrd="0" presId="urn:microsoft.com/office/officeart/2005/8/layout/matrix1"/>
    <dgm:cxn modelId="{711062AC-A260-4597-8816-103B81A82FB4}" type="presParOf" srcId="{90409B4E-C36F-45DD-BB30-68477B581342}" destId="{B1169391-2EE3-4CA8-817E-EB8DCA1AFCE2}" srcOrd="3" destOrd="0" presId="urn:microsoft.com/office/officeart/2005/8/layout/matrix1"/>
    <dgm:cxn modelId="{2470A12F-FA67-43CB-B2E1-198C3F8250BA}" type="presParOf" srcId="{90409B4E-C36F-45DD-BB30-68477B581342}" destId="{66EF3D41-A880-4817-B611-0D0247202A6A}" srcOrd="4" destOrd="0" presId="urn:microsoft.com/office/officeart/2005/8/layout/matrix1"/>
    <dgm:cxn modelId="{BAD5DBD2-7F6D-4914-B32A-34DDF535E3C7}" type="presParOf" srcId="{90409B4E-C36F-45DD-BB30-68477B581342}" destId="{F5630FA6-EF0C-4E7A-8F3A-43303DA178CD}" srcOrd="5" destOrd="0" presId="urn:microsoft.com/office/officeart/2005/8/layout/matrix1"/>
    <dgm:cxn modelId="{60462F9E-4639-4DFD-8341-B5FE42CB6BBE}" type="presParOf" srcId="{90409B4E-C36F-45DD-BB30-68477B581342}" destId="{ED5F8A4F-4570-4E5D-BA37-31A7BD385B95}" srcOrd="6" destOrd="0" presId="urn:microsoft.com/office/officeart/2005/8/layout/matrix1"/>
    <dgm:cxn modelId="{02F25E44-80E9-4C94-8BA0-C5723EA86864}" type="presParOf" srcId="{90409B4E-C36F-45DD-BB30-68477B581342}" destId="{EA1CEEFC-984B-4ECA-BB1B-969EE1694901}" srcOrd="7" destOrd="0" presId="urn:microsoft.com/office/officeart/2005/8/layout/matrix1"/>
    <dgm:cxn modelId="{C95DB833-91A5-4F78-ABF8-2DB6F3CCEBB6}" type="presParOf" srcId="{CBC68433-7C82-4772-B440-DBE3E4AFEA6D}" destId="{5958D4DC-58C8-4928-AFA4-58573F5EA508}"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08941-4C3E-45ED-82BF-C3217B5D55BE}" type="doc">
      <dgm:prSet loTypeId="urn:microsoft.com/office/officeart/2005/8/layout/radial5" loCatId="cycle" qsTypeId="urn:microsoft.com/office/officeart/2005/8/quickstyle/simple1" qsCatId="simple" csTypeId="urn:microsoft.com/office/officeart/2005/8/colors/accent2_5" csCatId="accent2" phldr="1"/>
      <dgm:spPr/>
      <dgm:t>
        <a:bodyPr/>
        <a:lstStyle/>
        <a:p>
          <a:endParaRPr lang="en-US"/>
        </a:p>
      </dgm:t>
    </dgm:pt>
    <dgm:pt modelId="{5837213D-C9D2-4650-8EA5-9288F2541514}">
      <dgm:prSet phldrT="[Text]"/>
      <dgm:spPr/>
      <dgm:t>
        <a:bodyPr/>
        <a:lstStyle/>
        <a:p>
          <a:r>
            <a:rPr lang="en-US" b="1" dirty="0"/>
            <a:t>Quality of Life</a:t>
          </a:r>
        </a:p>
      </dgm:t>
    </dgm:pt>
    <dgm:pt modelId="{E859E19F-5710-4C97-BA71-C464781152F0}" type="parTrans" cxnId="{675AE598-9691-4C85-A55B-5DC4A2AEF28C}">
      <dgm:prSet/>
      <dgm:spPr/>
      <dgm:t>
        <a:bodyPr/>
        <a:lstStyle/>
        <a:p>
          <a:endParaRPr lang="en-US" b="1">
            <a:solidFill>
              <a:schemeClr val="bg2">
                <a:lumMod val="10000"/>
              </a:schemeClr>
            </a:solidFill>
          </a:endParaRPr>
        </a:p>
      </dgm:t>
    </dgm:pt>
    <dgm:pt modelId="{D481185C-B381-45E0-8D9E-F98B454A170C}" type="sibTrans" cxnId="{675AE598-9691-4C85-A55B-5DC4A2AEF28C}">
      <dgm:prSet/>
      <dgm:spPr/>
      <dgm:t>
        <a:bodyPr/>
        <a:lstStyle/>
        <a:p>
          <a:endParaRPr lang="en-US" b="1">
            <a:solidFill>
              <a:schemeClr val="bg2">
                <a:lumMod val="10000"/>
              </a:schemeClr>
            </a:solidFill>
          </a:endParaRPr>
        </a:p>
      </dgm:t>
    </dgm:pt>
    <dgm:pt modelId="{CFF08C92-DB1B-49BE-A042-E807A23A7108}">
      <dgm:prSet phldrT="[Text]"/>
      <dgm:spPr/>
      <dgm:t>
        <a:bodyPr/>
        <a:lstStyle/>
        <a:p>
          <a:r>
            <a:rPr lang="en-US" b="1" dirty="0"/>
            <a:t>Provide early support</a:t>
          </a:r>
        </a:p>
      </dgm:t>
    </dgm:pt>
    <dgm:pt modelId="{90665B94-9D1E-4F4F-8D8C-75BD41C38AB7}" type="parTrans" cxnId="{2E8FC953-8AB1-42CF-96BE-ACB7BD8F91A6}">
      <dgm:prSet/>
      <dgm:spPr/>
      <dgm:t>
        <a:bodyPr/>
        <a:lstStyle/>
        <a:p>
          <a:endParaRPr lang="en-US" b="1" dirty="0">
            <a:solidFill>
              <a:schemeClr val="bg2">
                <a:lumMod val="10000"/>
              </a:schemeClr>
            </a:solidFill>
          </a:endParaRPr>
        </a:p>
      </dgm:t>
    </dgm:pt>
    <dgm:pt modelId="{ADD90365-917F-496C-A2F2-B2C530A9AAE4}" type="sibTrans" cxnId="{2E8FC953-8AB1-42CF-96BE-ACB7BD8F91A6}">
      <dgm:prSet/>
      <dgm:spPr/>
      <dgm:t>
        <a:bodyPr/>
        <a:lstStyle/>
        <a:p>
          <a:endParaRPr lang="en-US" b="1">
            <a:solidFill>
              <a:schemeClr val="bg2">
                <a:lumMod val="10000"/>
              </a:schemeClr>
            </a:solidFill>
          </a:endParaRPr>
        </a:p>
      </dgm:t>
    </dgm:pt>
    <dgm:pt modelId="{77138FF3-98BC-42B0-90F0-B63D019758CE}">
      <dgm:prSet phldrT="[Text]"/>
      <dgm:spPr/>
      <dgm:t>
        <a:bodyPr/>
        <a:lstStyle/>
        <a:p>
          <a:r>
            <a:rPr lang="en-US" b="1" dirty="0"/>
            <a:t>Build volunteer capacity</a:t>
          </a:r>
        </a:p>
      </dgm:t>
    </dgm:pt>
    <dgm:pt modelId="{103D851E-470F-4076-8557-D6F98FF9A981}" type="parTrans" cxnId="{78B2071F-1E5A-4119-A491-6379C898D5FA}">
      <dgm:prSet/>
      <dgm:spPr/>
      <dgm:t>
        <a:bodyPr/>
        <a:lstStyle/>
        <a:p>
          <a:endParaRPr lang="en-US" b="1" dirty="0">
            <a:solidFill>
              <a:schemeClr val="bg2">
                <a:lumMod val="10000"/>
              </a:schemeClr>
            </a:solidFill>
          </a:endParaRPr>
        </a:p>
      </dgm:t>
    </dgm:pt>
    <dgm:pt modelId="{B4BF0E7C-0D07-4BF1-8CD0-FD2DC11E69EE}" type="sibTrans" cxnId="{78B2071F-1E5A-4119-A491-6379C898D5FA}">
      <dgm:prSet/>
      <dgm:spPr/>
      <dgm:t>
        <a:bodyPr/>
        <a:lstStyle/>
        <a:p>
          <a:endParaRPr lang="en-US" b="1">
            <a:solidFill>
              <a:schemeClr val="bg2">
                <a:lumMod val="10000"/>
              </a:schemeClr>
            </a:solidFill>
          </a:endParaRPr>
        </a:p>
      </dgm:t>
    </dgm:pt>
    <dgm:pt modelId="{5F72D6DF-9EC8-40C4-808D-8E41D1F9B23B}">
      <dgm:prSet phldrT="[Text]"/>
      <dgm:spPr/>
      <dgm:t>
        <a:bodyPr/>
        <a:lstStyle/>
        <a:p>
          <a:r>
            <a:rPr lang="en-US" b="1" dirty="0"/>
            <a:t>Optimize available resources</a:t>
          </a:r>
        </a:p>
      </dgm:t>
    </dgm:pt>
    <dgm:pt modelId="{F4600D8F-8473-420D-949A-E5C46E9B49FA}" type="parTrans" cxnId="{EC130D35-7D9D-4FC4-94DC-0A2D4DBA02B8}">
      <dgm:prSet/>
      <dgm:spPr/>
      <dgm:t>
        <a:bodyPr/>
        <a:lstStyle/>
        <a:p>
          <a:endParaRPr lang="en-US" b="1" dirty="0">
            <a:solidFill>
              <a:schemeClr val="bg2">
                <a:lumMod val="10000"/>
              </a:schemeClr>
            </a:solidFill>
          </a:endParaRPr>
        </a:p>
      </dgm:t>
    </dgm:pt>
    <dgm:pt modelId="{D9EACFC0-2398-4F30-9064-0BDBD2CDB7DC}" type="sibTrans" cxnId="{EC130D35-7D9D-4FC4-94DC-0A2D4DBA02B8}">
      <dgm:prSet/>
      <dgm:spPr/>
      <dgm:t>
        <a:bodyPr/>
        <a:lstStyle/>
        <a:p>
          <a:endParaRPr lang="en-US" b="1">
            <a:solidFill>
              <a:schemeClr val="bg2">
                <a:lumMod val="10000"/>
              </a:schemeClr>
            </a:solidFill>
          </a:endParaRPr>
        </a:p>
      </dgm:t>
    </dgm:pt>
    <dgm:pt modelId="{515D1CB9-50CD-4B01-85C2-8100FD761ADB}">
      <dgm:prSet phldrT="[Text]"/>
      <dgm:spPr/>
      <dgm:t>
        <a:bodyPr/>
        <a:lstStyle/>
        <a:p>
          <a:r>
            <a:rPr lang="en-US" b="1" dirty="0"/>
            <a:t>Build social connection and capital</a:t>
          </a:r>
        </a:p>
      </dgm:t>
    </dgm:pt>
    <dgm:pt modelId="{23B81EC7-604D-4A2E-A0DB-6F2A57CA8330}" type="parTrans" cxnId="{D7946133-309B-4C4D-B4E3-1E1417E7C486}">
      <dgm:prSet/>
      <dgm:spPr/>
      <dgm:t>
        <a:bodyPr/>
        <a:lstStyle/>
        <a:p>
          <a:endParaRPr lang="en-US" b="1" dirty="0">
            <a:solidFill>
              <a:schemeClr val="bg2">
                <a:lumMod val="10000"/>
              </a:schemeClr>
            </a:solidFill>
          </a:endParaRPr>
        </a:p>
      </dgm:t>
    </dgm:pt>
    <dgm:pt modelId="{0F797144-795C-436C-9237-959C6D1E7DE0}" type="sibTrans" cxnId="{D7946133-309B-4C4D-B4E3-1E1417E7C486}">
      <dgm:prSet/>
      <dgm:spPr/>
      <dgm:t>
        <a:bodyPr/>
        <a:lstStyle/>
        <a:p>
          <a:endParaRPr lang="en-US" b="1">
            <a:solidFill>
              <a:schemeClr val="bg2">
                <a:lumMod val="10000"/>
              </a:schemeClr>
            </a:solidFill>
          </a:endParaRPr>
        </a:p>
      </dgm:t>
    </dgm:pt>
    <dgm:pt modelId="{56CF963E-803A-4466-B2D6-11330B9F06E1}" type="pres">
      <dgm:prSet presAssocID="{A2908941-4C3E-45ED-82BF-C3217B5D55BE}" presName="Name0" presStyleCnt="0">
        <dgm:presLayoutVars>
          <dgm:chMax val="1"/>
          <dgm:dir/>
          <dgm:animLvl val="ctr"/>
          <dgm:resizeHandles val="exact"/>
        </dgm:presLayoutVars>
      </dgm:prSet>
      <dgm:spPr/>
    </dgm:pt>
    <dgm:pt modelId="{0B24284F-B7F6-4CE5-8FF1-B60A5D2B3018}" type="pres">
      <dgm:prSet presAssocID="{5837213D-C9D2-4650-8EA5-9288F2541514}" presName="centerShape" presStyleLbl="node0" presStyleIdx="0" presStyleCnt="1"/>
      <dgm:spPr/>
    </dgm:pt>
    <dgm:pt modelId="{3943EA68-24A2-4EFB-AE64-DA4F50E08BD5}" type="pres">
      <dgm:prSet presAssocID="{90665B94-9D1E-4F4F-8D8C-75BD41C38AB7}" presName="parTrans" presStyleLbl="sibTrans2D1" presStyleIdx="0" presStyleCnt="4"/>
      <dgm:spPr/>
    </dgm:pt>
    <dgm:pt modelId="{9FC26A33-047D-46E9-873D-426674772209}" type="pres">
      <dgm:prSet presAssocID="{90665B94-9D1E-4F4F-8D8C-75BD41C38AB7}" presName="connectorText" presStyleLbl="sibTrans2D1" presStyleIdx="0" presStyleCnt="4"/>
      <dgm:spPr/>
    </dgm:pt>
    <dgm:pt modelId="{67193BA3-F503-4EC0-831D-E792E0F71EE3}" type="pres">
      <dgm:prSet presAssocID="{CFF08C92-DB1B-49BE-A042-E807A23A7108}" presName="node" presStyleLbl="node1" presStyleIdx="0" presStyleCnt="4">
        <dgm:presLayoutVars>
          <dgm:bulletEnabled val="1"/>
        </dgm:presLayoutVars>
      </dgm:prSet>
      <dgm:spPr/>
    </dgm:pt>
    <dgm:pt modelId="{1CB7323F-9E3C-4489-9027-EE853FF77EA0}" type="pres">
      <dgm:prSet presAssocID="{103D851E-470F-4076-8557-D6F98FF9A981}" presName="parTrans" presStyleLbl="sibTrans2D1" presStyleIdx="1" presStyleCnt="4"/>
      <dgm:spPr/>
    </dgm:pt>
    <dgm:pt modelId="{8E13A5BD-061E-4A32-867B-8EA4628BC5F4}" type="pres">
      <dgm:prSet presAssocID="{103D851E-470F-4076-8557-D6F98FF9A981}" presName="connectorText" presStyleLbl="sibTrans2D1" presStyleIdx="1" presStyleCnt="4"/>
      <dgm:spPr/>
    </dgm:pt>
    <dgm:pt modelId="{D7675279-3D74-483C-AA10-0DCD3B3336CC}" type="pres">
      <dgm:prSet presAssocID="{77138FF3-98BC-42B0-90F0-B63D019758CE}" presName="node" presStyleLbl="node1" presStyleIdx="1" presStyleCnt="4">
        <dgm:presLayoutVars>
          <dgm:bulletEnabled val="1"/>
        </dgm:presLayoutVars>
      </dgm:prSet>
      <dgm:spPr/>
    </dgm:pt>
    <dgm:pt modelId="{9E0BA44E-0866-4981-9B42-632F067C1B31}" type="pres">
      <dgm:prSet presAssocID="{F4600D8F-8473-420D-949A-E5C46E9B49FA}" presName="parTrans" presStyleLbl="sibTrans2D1" presStyleIdx="2" presStyleCnt="4"/>
      <dgm:spPr/>
    </dgm:pt>
    <dgm:pt modelId="{AB025E11-60DF-408A-92DA-3122BB6339FE}" type="pres">
      <dgm:prSet presAssocID="{F4600D8F-8473-420D-949A-E5C46E9B49FA}" presName="connectorText" presStyleLbl="sibTrans2D1" presStyleIdx="2" presStyleCnt="4"/>
      <dgm:spPr/>
    </dgm:pt>
    <dgm:pt modelId="{CD1E4A07-F495-40A4-8118-EDA4270E8FE4}" type="pres">
      <dgm:prSet presAssocID="{5F72D6DF-9EC8-40C4-808D-8E41D1F9B23B}" presName="node" presStyleLbl="node1" presStyleIdx="2" presStyleCnt="4">
        <dgm:presLayoutVars>
          <dgm:bulletEnabled val="1"/>
        </dgm:presLayoutVars>
      </dgm:prSet>
      <dgm:spPr/>
    </dgm:pt>
    <dgm:pt modelId="{3613FE5E-8423-44D8-ACD9-DD1A41939299}" type="pres">
      <dgm:prSet presAssocID="{23B81EC7-604D-4A2E-A0DB-6F2A57CA8330}" presName="parTrans" presStyleLbl="sibTrans2D1" presStyleIdx="3" presStyleCnt="4"/>
      <dgm:spPr/>
    </dgm:pt>
    <dgm:pt modelId="{1A3A991A-2276-4604-9CD8-2EF259E15AB8}" type="pres">
      <dgm:prSet presAssocID="{23B81EC7-604D-4A2E-A0DB-6F2A57CA8330}" presName="connectorText" presStyleLbl="sibTrans2D1" presStyleIdx="3" presStyleCnt="4"/>
      <dgm:spPr/>
    </dgm:pt>
    <dgm:pt modelId="{9DCE14B7-FF99-4517-B288-3C8D29F11C5C}" type="pres">
      <dgm:prSet presAssocID="{515D1CB9-50CD-4B01-85C2-8100FD761ADB}" presName="node" presStyleLbl="node1" presStyleIdx="3" presStyleCnt="4">
        <dgm:presLayoutVars>
          <dgm:bulletEnabled val="1"/>
        </dgm:presLayoutVars>
      </dgm:prSet>
      <dgm:spPr/>
    </dgm:pt>
  </dgm:ptLst>
  <dgm:cxnLst>
    <dgm:cxn modelId="{36F2A90B-0164-4A35-A511-418F816A6D0B}" type="presOf" srcId="{103D851E-470F-4076-8557-D6F98FF9A981}" destId="{8E13A5BD-061E-4A32-867B-8EA4628BC5F4}" srcOrd="1" destOrd="0" presId="urn:microsoft.com/office/officeart/2005/8/layout/radial5"/>
    <dgm:cxn modelId="{EA94DF11-9653-4286-BFBC-720A655756F9}" type="presOf" srcId="{23B81EC7-604D-4A2E-A0DB-6F2A57CA8330}" destId="{1A3A991A-2276-4604-9CD8-2EF259E15AB8}" srcOrd="1" destOrd="0" presId="urn:microsoft.com/office/officeart/2005/8/layout/radial5"/>
    <dgm:cxn modelId="{8DFBFC1A-B4A4-493E-BDDF-35FF59322AB2}" type="presOf" srcId="{A2908941-4C3E-45ED-82BF-C3217B5D55BE}" destId="{56CF963E-803A-4466-B2D6-11330B9F06E1}" srcOrd="0" destOrd="0" presId="urn:microsoft.com/office/officeart/2005/8/layout/radial5"/>
    <dgm:cxn modelId="{0FF9B61B-082D-46FC-B347-99062CB3A9C4}" type="presOf" srcId="{5F72D6DF-9EC8-40C4-808D-8E41D1F9B23B}" destId="{CD1E4A07-F495-40A4-8118-EDA4270E8FE4}" srcOrd="0" destOrd="0" presId="urn:microsoft.com/office/officeart/2005/8/layout/radial5"/>
    <dgm:cxn modelId="{78B2071F-1E5A-4119-A491-6379C898D5FA}" srcId="{5837213D-C9D2-4650-8EA5-9288F2541514}" destId="{77138FF3-98BC-42B0-90F0-B63D019758CE}" srcOrd="1" destOrd="0" parTransId="{103D851E-470F-4076-8557-D6F98FF9A981}" sibTransId="{B4BF0E7C-0D07-4BF1-8CD0-FD2DC11E69EE}"/>
    <dgm:cxn modelId="{C73A0321-42D3-4014-95EF-4EA82FB63F10}" type="presOf" srcId="{90665B94-9D1E-4F4F-8D8C-75BD41C38AB7}" destId="{3943EA68-24A2-4EFB-AE64-DA4F50E08BD5}" srcOrd="0" destOrd="0" presId="urn:microsoft.com/office/officeart/2005/8/layout/radial5"/>
    <dgm:cxn modelId="{D7946133-309B-4C4D-B4E3-1E1417E7C486}" srcId="{5837213D-C9D2-4650-8EA5-9288F2541514}" destId="{515D1CB9-50CD-4B01-85C2-8100FD761ADB}" srcOrd="3" destOrd="0" parTransId="{23B81EC7-604D-4A2E-A0DB-6F2A57CA8330}" sibTransId="{0F797144-795C-436C-9237-959C6D1E7DE0}"/>
    <dgm:cxn modelId="{EC130D35-7D9D-4FC4-94DC-0A2D4DBA02B8}" srcId="{5837213D-C9D2-4650-8EA5-9288F2541514}" destId="{5F72D6DF-9EC8-40C4-808D-8E41D1F9B23B}" srcOrd="2" destOrd="0" parTransId="{F4600D8F-8473-420D-949A-E5C46E9B49FA}" sibTransId="{D9EACFC0-2398-4F30-9064-0BDBD2CDB7DC}"/>
    <dgm:cxn modelId="{8D9A4B4A-A659-47DA-B8D3-E03040F20597}" type="presOf" srcId="{103D851E-470F-4076-8557-D6F98FF9A981}" destId="{1CB7323F-9E3C-4489-9027-EE853FF77EA0}" srcOrd="0" destOrd="0" presId="urn:microsoft.com/office/officeart/2005/8/layout/radial5"/>
    <dgm:cxn modelId="{2E8FC953-8AB1-42CF-96BE-ACB7BD8F91A6}" srcId="{5837213D-C9D2-4650-8EA5-9288F2541514}" destId="{CFF08C92-DB1B-49BE-A042-E807A23A7108}" srcOrd="0" destOrd="0" parTransId="{90665B94-9D1E-4F4F-8D8C-75BD41C38AB7}" sibTransId="{ADD90365-917F-496C-A2F2-B2C530A9AAE4}"/>
    <dgm:cxn modelId="{FBA84C7F-2539-422C-B71D-C8A8E5771B72}" type="presOf" srcId="{77138FF3-98BC-42B0-90F0-B63D019758CE}" destId="{D7675279-3D74-483C-AA10-0DCD3B3336CC}" srcOrd="0" destOrd="0" presId="urn:microsoft.com/office/officeart/2005/8/layout/radial5"/>
    <dgm:cxn modelId="{6F38E497-5C01-4F72-9380-6DFE48BB3619}" type="presOf" srcId="{90665B94-9D1E-4F4F-8D8C-75BD41C38AB7}" destId="{9FC26A33-047D-46E9-873D-426674772209}" srcOrd="1" destOrd="0" presId="urn:microsoft.com/office/officeart/2005/8/layout/radial5"/>
    <dgm:cxn modelId="{675AE598-9691-4C85-A55B-5DC4A2AEF28C}" srcId="{A2908941-4C3E-45ED-82BF-C3217B5D55BE}" destId="{5837213D-C9D2-4650-8EA5-9288F2541514}" srcOrd="0" destOrd="0" parTransId="{E859E19F-5710-4C97-BA71-C464781152F0}" sibTransId="{D481185C-B381-45E0-8D9E-F98B454A170C}"/>
    <dgm:cxn modelId="{26BF3BAE-3BF8-4184-A837-4DA2F9777E39}" type="presOf" srcId="{F4600D8F-8473-420D-949A-E5C46E9B49FA}" destId="{AB025E11-60DF-408A-92DA-3122BB6339FE}" srcOrd="1" destOrd="0" presId="urn:microsoft.com/office/officeart/2005/8/layout/radial5"/>
    <dgm:cxn modelId="{A89752B0-E376-4E2F-85B8-1F862AE6338E}" type="presOf" srcId="{F4600D8F-8473-420D-949A-E5C46E9B49FA}" destId="{9E0BA44E-0866-4981-9B42-632F067C1B31}" srcOrd="0" destOrd="0" presId="urn:microsoft.com/office/officeart/2005/8/layout/radial5"/>
    <dgm:cxn modelId="{4880E7C2-EA1C-42D4-A72E-3E38167140DC}" type="presOf" srcId="{515D1CB9-50CD-4B01-85C2-8100FD761ADB}" destId="{9DCE14B7-FF99-4517-B288-3C8D29F11C5C}" srcOrd="0" destOrd="0" presId="urn:microsoft.com/office/officeart/2005/8/layout/radial5"/>
    <dgm:cxn modelId="{AC9232C4-51DC-4D7E-91D8-53911C67ED73}" type="presOf" srcId="{5837213D-C9D2-4650-8EA5-9288F2541514}" destId="{0B24284F-B7F6-4CE5-8FF1-B60A5D2B3018}" srcOrd="0" destOrd="0" presId="urn:microsoft.com/office/officeart/2005/8/layout/radial5"/>
    <dgm:cxn modelId="{FB4482E9-FFAE-4D74-9F53-D0EACF5471A5}" type="presOf" srcId="{23B81EC7-604D-4A2E-A0DB-6F2A57CA8330}" destId="{3613FE5E-8423-44D8-ACD9-DD1A41939299}" srcOrd="0" destOrd="0" presId="urn:microsoft.com/office/officeart/2005/8/layout/radial5"/>
    <dgm:cxn modelId="{396FAEFE-663A-4862-A47B-E0E2C38427AE}" type="presOf" srcId="{CFF08C92-DB1B-49BE-A042-E807A23A7108}" destId="{67193BA3-F503-4EC0-831D-E792E0F71EE3}" srcOrd="0" destOrd="0" presId="urn:microsoft.com/office/officeart/2005/8/layout/radial5"/>
    <dgm:cxn modelId="{1B2696FC-1EC3-4B1C-B685-55D58C6EACE9}" type="presParOf" srcId="{56CF963E-803A-4466-B2D6-11330B9F06E1}" destId="{0B24284F-B7F6-4CE5-8FF1-B60A5D2B3018}" srcOrd="0" destOrd="0" presId="urn:microsoft.com/office/officeart/2005/8/layout/radial5"/>
    <dgm:cxn modelId="{ADC14B9C-5B88-48B6-8DC3-3CF69901DD03}" type="presParOf" srcId="{56CF963E-803A-4466-B2D6-11330B9F06E1}" destId="{3943EA68-24A2-4EFB-AE64-DA4F50E08BD5}" srcOrd="1" destOrd="0" presId="urn:microsoft.com/office/officeart/2005/8/layout/radial5"/>
    <dgm:cxn modelId="{784A1088-11F3-40BB-A3AF-AB950DE1FA58}" type="presParOf" srcId="{3943EA68-24A2-4EFB-AE64-DA4F50E08BD5}" destId="{9FC26A33-047D-46E9-873D-426674772209}" srcOrd="0" destOrd="0" presId="urn:microsoft.com/office/officeart/2005/8/layout/radial5"/>
    <dgm:cxn modelId="{EA1F7BB4-3F3A-4138-A228-22C88182BA60}" type="presParOf" srcId="{56CF963E-803A-4466-B2D6-11330B9F06E1}" destId="{67193BA3-F503-4EC0-831D-E792E0F71EE3}" srcOrd="2" destOrd="0" presId="urn:microsoft.com/office/officeart/2005/8/layout/radial5"/>
    <dgm:cxn modelId="{1F51F1E3-DF3A-46D1-AE8C-4FB17D5D2688}" type="presParOf" srcId="{56CF963E-803A-4466-B2D6-11330B9F06E1}" destId="{1CB7323F-9E3C-4489-9027-EE853FF77EA0}" srcOrd="3" destOrd="0" presId="urn:microsoft.com/office/officeart/2005/8/layout/radial5"/>
    <dgm:cxn modelId="{5C9F954E-FE78-435D-B773-E307A56F986D}" type="presParOf" srcId="{1CB7323F-9E3C-4489-9027-EE853FF77EA0}" destId="{8E13A5BD-061E-4A32-867B-8EA4628BC5F4}" srcOrd="0" destOrd="0" presId="urn:microsoft.com/office/officeart/2005/8/layout/radial5"/>
    <dgm:cxn modelId="{6FF8A5B9-6E21-42A2-B245-A5CA42BB5293}" type="presParOf" srcId="{56CF963E-803A-4466-B2D6-11330B9F06E1}" destId="{D7675279-3D74-483C-AA10-0DCD3B3336CC}" srcOrd="4" destOrd="0" presId="urn:microsoft.com/office/officeart/2005/8/layout/radial5"/>
    <dgm:cxn modelId="{60405B6E-86A3-4904-A0A7-5657C009084B}" type="presParOf" srcId="{56CF963E-803A-4466-B2D6-11330B9F06E1}" destId="{9E0BA44E-0866-4981-9B42-632F067C1B31}" srcOrd="5" destOrd="0" presId="urn:microsoft.com/office/officeart/2005/8/layout/radial5"/>
    <dgm:cxn modelId="{8F82C285-EB2D-40E5-B39A-4DC4696240F8}" type="presParOf" srcId="{9E0BA44E-0866-4981-9B42-632F067C1B31}" destId="{AB025E11-60DF-408A-92DA-3122BB6339FE}" srcOrd="0" destOrd="0" presId="urn:microsoft.com/office/officeart/2005/8/layout/radial5"/>
    <dgm:cxn modelId="{801DDC59-EA84-4DAE-8E9C-F973D37E0903}" type="presParOf" srcId="{56CF963E-803A-4466-B2D6-11330B9F06E1}" destId="{CD1E4A07-F495-40A4-8118-EDA4270E8FE4}" srcOrd="6" destOrd="0" presId="urn:microsoft.com/office/officeart/2005/8/layout/radial5"/>
    <dgm:cxn modelId="{1E576C53-2D9B-4632-86D9-DAF9DAD4421E}" type="presParOf" srcId="{56CF963E-803A-4466-B2D6-11330B9F06E1}" destId="{3613FE5E-8423-44D8-ACD9-DD1A41939299}" srcOrd="7" destOrd="0" presId="urn:microsoft.com/office/officeart/2005/8/layout/radial5"/>
    <dgm:cxn modelId="{F5863A39-7802-44B0-9EE8-40A41A408C8F}" type="presParOf" srcId="{3613FE5E-8423-44D8-ACD9-DD1A41939299}" destId="{1A3A991A-2276-4604-9CD8-2EF259E15AB8}" srcOrd="0" destOrd="0" presId="urn:microsoft.com/office/officeart/2005/8/layout/radial5"/>
    <dgm:cxn modelId="{953E7F0D-86D9-4625-A909-393AC110B3AE}" type="presParOf" srcId="{56CF963E-803A-4466-B2D6-11330B9F06E1}" destId="{9DCE14B7-FF99-4517-B288-3C8D29F11C5C}"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47BD-249D-4452-98D8-F25F96033DAC}">
      <dsp:nvSpPr>
        <dsp:cNvPr id="0" name=""/>
        <dsp:cNvSpPr/>
      </dsp:nvSpPr>
      <dsp:spPr>
        <a:xfrm rot="16200000">
          <a:off x="-217332" y="217332"/>
          <a:ext cx="2179489" cy="1744824"/>
        </a:xfrm>
        <a:prstGeom prst="round1Rect">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Implementation Manual</a:t>
          </a:r>
        </a:p>
      </dsp:txBody>
      <dsp:txXfrm rot="5400000">
        <a:off x="0" y="0"/>
        <a:ext cx="1744824" cy="1634617"/>
      </dsp:txXfrm>
    </dsp:sp>
    <dsp:sp modelId="{3551A4B2-F86A-4B8C-AE3A-FE629A63AC04}">
      <dsp:nvSpPr>
        <dsp:cNvPr id="0" name=""/>
        <dsp:cNvSpPr/>
      </dsp:nvSpPr>
      <dsp:spPr>
        <a:xfrm>
          <a:off x="1744824" y="0"/>
          <a:ext cx="1744824" cy="2179489"/>
        </a:xfrm>
        <a:prstGeom prst="round1Rect">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Curriculum using Train the Trainer Approach</a:t>
          </a:r>
        </a:p>
      </dsp:txBody>
      <dsp:txXfrm>
        <a:off x="1744824" y="0"/>
        <a:ext cx="1744824" cy="1634617"/>
      </dsp:txXfrm>
    </dsp:sp>
    <dsp:sp modelId="{66EF3D41-A880-4817-B611-0D0247202A6A}">
      <dsp:nvSpPr>
        <dsp:cNvPr id="0" name=""/>
        <dsp:cNvSpPr/>
      </dsp:nvSpPr>
      <dsp:spPr>
        <a:xfrm rot="10800000">
          <a:off x="0" y="2179489"/>
          <a:ext cx="1744824" cy="2179489"/>
        </a:xfrm>
        <a:prstGeom prst="round1Rect">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Evaluative Tools</a:t>
          </a:r>
        </a:p>
      </dsp:txBody>
      <dsp:txXfrm rot="10800000">
        <a:off x="0" y="2724361"/>
        <a:ext cx="1744824" cy="1634617"/>
      </dsp:txXfrm>
    </dsp:sp>
    <dsp:sp modelId="{ED5F8A4F-4570-4E5D-BA37-31A7BD385B95}">
      <dsp:nvSpPr>
        <dsp:cNvPr id="0" name=""/>
        <dsp:cNvSpPr/>
      </dsp:nvSpPr>
      <dsp:spPr>
        <a:xfrm rot="5400000">
          <a:off x="1527491" y="2396822"/>
          <a:ext cx="2179489" cy="1744824"/>
        </a:xfrm>
        <a:prstGeom prst="round1Rect">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Community Resource Template</a:t>
          </a:r>
        </a:p>
      </dsp:txBody>
      <dsp:txXfrm rot="-5400000">
        <a:off x="1744824" y="2724361"/>
        <a:ext cx="1744824" cy="1634617"/>
      </dsp:txXfrm>
    </dsp:sp>
    <dsp:sp modelId="{5958D4DC-58C8-4928-AFA4-58573F5EA508}">
      <dsp:nvSpPr>
        <dsp:cNvPr id="0" name=""/>
        <dsp:cNvSpPr/>
      </dsp:nvSpPr>
      <dsp:spPr>
        <a:xfrm>
          <a:off x="1221376" y="1634617"/>
          <a:ext cx="1046894" cy="108974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Toolkit “Brand”</a:t>
          </a:r>
        </a:p>
      </dsp:txBody>
      <dsp:txXfrm>
        <a:off x="1272481" y="1685722"/>
        <a:ext cx="944684" cy="987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4284F-B7F6-4CE5-8FF1-B60A5D2B3018}">
      <dsp:nvSpPr>
        <dsp:cNvPr id="0" name=""/>
        <dsp:cNvSpPr/>
      </dsp:nvSpPr>
      <dsp:spPr>
        <a:xfrm>
          <a:off x="3952502" y="1736870"/>
          <a:ext cx="1238994" cy="1238994"/>
        </a:xfrm>
        <a:prstGeom prst="ellipse">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Quality of Life</a:t>
          </a:r>
        </a:p>
      </dsp:txBody>
      <dsp:txXfrm>
        <a:off x="4133948" y="1918316"/>
        <a:ext cx="876102" cy="876102"/>
      </dsp:txXfrm>
    </dsp:sp>
    <dsp:sp modelId="{3943EA68-24A2-4EFB-AE64-DA4F50E08BD5}">
      <dsp:nvSpPr>
        <dsp:cNvPr id="0" name=""/>
        <dsp:cNvSpPr/>
      </dsp:nvSpPr>
      <dsp:spPr>
        <a:xfrm rot="16200000">
          <a:off x="4441028" y="1286539"/>
          <a:ext cx="261942" cy="421257"/>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2">
                <a:lumMod val="10000"/>
              </a:schemeClr>
            </a:solidFill>
          </a:endParaRPr>
        </a:p>
      </dsp:txBody>
      <dsp:txXfrm>
        <a:off x="4480320" y="1410082"/>
        <a:ext cx="183359" cy="252755"/>
      </dsp:txXfrm>
    </dsp:sp>
    <dsp:sp modelId="{67193BA3-F503-4EC0-831D-E792E0F71EE3}">
      <dsp:nvSpPr>
        <dsp:cNvPr id="0" name=""/>
        <dsp:cNvSpPr/>
      </dsp:nvSpPr>
      <dsp:spPr>
        <a:xfrm>
          <a:off x="3952502" y="3645"/>
          <a:ext cx="1238994" cy="1238994"/>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Provide early support</a:t>
          </a:r>
        </a:p>
      </dsp:txBody>
      <dsp:txXfrm>
        <a:off x="4133948" y="185091"/>
        <a:ext cx="876102" cy="876102"/>
      </dsp:txXfrm>
    </dsp:sp>
    <dsp:sp modelId="{1CB7323F-9E3C-4489-9027-EE853FF77EA0}">
      <dsp:nvSpPr>
        <dsp:cNvPr id="0" name=""/>
        <dsp:cNvSpPr/>
      </dsp:nvSpPr>
      <dsp:spPr>
        <a:xfrm>
          <a:off x="5300227" y="2145739"/>
          <a:ext cx="261942" cy="421257"/>
        </a:xfrm>
        <a:prstGeom prst="rightArrow">
          <a:avLst>
            <a:gd name="adj1" fmla="val 60000"/>
            <a:gd name="adj2" fmla="val 50000"/>
          </a:avLst>
        </a:prstGeom>
        <a:solidFill>
          <a:schemeClr val="accent2">
            <a:shade val="90000"/>
            <a:hueOff val="155264"/>
            <a:satOff val="-22029"/>
            <a:lumOff val="155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2">
                <a:lumMod val="10000"/>
              </a:schemeClr>
            </a:solidFill>
          </a:endParaRPr>
        </a:p>
      </dsp:txBody>
      <dsp:txXfrm>
        <a:off x="5300227" y="2229990"/>
        <a:ext cx="183359" cy="252755"/>
      </dsp:txXfrm>
    </dsp:sp>
    <dsp:sp modelId="{D7675279-3D74-483C-AA10-0DCD3B3336CC}">
      <dsp:nvSpPr>
        <dsp:cNvPr id="0" name=""/>
        <dsp:cNvSpPr/>
      </dsp:nvSpPr>
      <dsp:spPr>
        <a:xfrm>
          <a:off x="5685728" y="1736870"/>
          <a:ext cx="1238994" cy="1238994"/>
        </a:xfrm>
        <a:prstGeom prst="ellipse">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Build volunteer capacity</a:t>
          </a:r>
        </a:p>
      </dsp:txBody>
      <dsp:txXfrm>
        <a:off x="5867174" y="1918316"/>
        <a:ext cx="876102" cy="876102"/>
      </dsp:txXfrm>
    </dsp:sp>
    <dsp:sp modelId="{9E0BA44E-0866-4981-9B42-632F067C1B31}">
      <dsp:nvSpPr>
        <dsp:cNvPr id="0" name=""/>
        <dsp:cNvSpPr/>
      </dsp:nvSpPr>
      <dsp:spPr>
        <a:xfrm rot="5400000">
          <a:off x="4441028" y="3004938"/>
          <a:ext cx="261942" cy="421257"/>
        </a:xfrm>
        <a:prstGeom prst="rightArrow">
          <a:avLst>
            <a:gd name="adj1" fmla="val 60000"/>
            <a:gd name="adj2" fmla="val 50000"/>
          </a:avLst>
        </a:prstGeom>
        <a:solidFill>
          <a:schemeClr val="accent2">
            <a:shade val="90000"/>
            <a:hueOff val="310529"/>
            <a:satOff val="-44059"/>
            <a:lumOff val="310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2">
                <a:lumMod val="10000"/>
              </a:schemeClr>
            </a:solidFill>
          </a:endParaRPr>
        </a:p>
      </dsp:txBody>
      <dsp:txXfrm>
        <a:off x="4480320" y="3049898"/>
        <a:ext cx="183359" cy="252755"/>
      </dsp:txXfrm>
    </dsp:sp>
    <dsp:sp modelId="{CD1E4A07-F495-40A4-8118-EDA4270E8FE4}">
      <dsp:nvSpPr>
        <dsp:cNvPr id="0" name=""/>
        <dsp:cNvSpPr/>
      </dsp:nvSpPr>
      <dsp:spPr>
        <a:xfrm>
          <a:off x="3952502" y="3470096"/>
          <a:ext cx="1238994" cy="1238994"/>
        </a:xfrm>
        <a:prstGeom prst="ellipse">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Optimize available resources</a:t>
          </a:r>
        </a:p>
      </dsp:txBody>
      <dsp:txXfrm>
        <a:off x="4133948" y="3651542"/>
        <a:ext cx="876102" cy="876102"/>
      </dsp:txXfrm>
    </dsp:sp>
    <dsp:sp modelId="{3613FE5E-8423-44D8-ACD9-DD1A41939299}">
      <dsp:nvSpPr>
        <dsp:cNvPr id="0" name=""/>
        <dsp:cNvSpPr/>
      </dsp:nvSpPr>
      <dsp:spPr>
        <a:xfrm rot="10800000">
          <a:off x="3581828" y="2145739"/>
          <a:ext cx="261942" cy="421257"/>
        </a:xfrm>
        <a:prstGeom prst="rightArrow">
          <a:avLst>
            <a:gd name="adj1" fmla="val 60000"/>
            <a:gd name="adj2" fmla="val 50000"/>
          </a:avLst>
        </a:prstGeom>
        <a:solidFill>
          <a:schemeClr val="accent2">
            <a:shade val="90000"/>
            <a:hueOff val="465793"/>
            <a:satOff val="-66088"/>
            <a:lumOff val="465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2">
                <a:lumMod val="10000"/>
              </a:schemeClr>
            </a:solidFill>
          </a:endParaRPr>
        </a:p>
      </dsp:txBody>
      <dsp:txXfrm rot="10800000">
        <a:off x="3660411" y="2229990"/>
        <a:ext cx="183359" cy="252755"/>
      </dsp:txXfrm>
    </dsp:sp>
    <dsp:sp modelId="{9DCE14B7-FF99-4517-B288-3C8D29F11C5C}">
      <dsp:nvSpPr>
        <dsp:cNvPr id="0" name=""/>
        <dsp:cNvSpPr/>
      </dsp:nvSpPr>
      <dsp:spPr>
        <a:xfrm>
          <a:off x="2219276" y="1736870"/>
          <a:ext cx="1238994" cy="1238994"/>
        </a:xfrm>
        <a:prstGeom prst="ellipse">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Build social connection and capital</a:t>
          </a:r>
        </a:p>
      </dsp:txBody>
      <dsp:txXfrm>
        <a:off x="2400722" y="1918316"/>
        <a:ext cx="876102" cy="87610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03FC5-6A91-4DC3-A734-DA14F4007336}" type="datetimeFigureOut">
              <a:rPr lang="en-CA" smtClean="0"/>
              <a:t>2024-11-17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FD9E9-D62B-40FF-807A-3359C36471D8}" type="slidenum">
              <a:rPr lang="en-CA" smtClean="0"/>
              <a:t>‹#›</a:t>
            </a:fld>
            <a:endParaRPr lang="en-CA"/>
          </a:p>
        </p:txBody>
      </p:sp>
    </p:spTree>
    <p:extLst>
      <p:ext uri="{BB962C8B-B14F-4D97-AF65-F5344CB8AC3E}">
        <p14:creationId xmlns:p14="http://schemas.microsoft.com/office/powerpoint/2010/main" val="7906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can be used for a variety of audiences. You should select those slides that you think will be of interest to your audience. You can also alter the length of the presentation to fit the time allowable. We estimate that the entire presentation takes about one hour. We have included audio files for each slide and you can use these in whatever way suits you. You can play the files directly or simply use them to inform your own presentation style.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685E8-7EEE-4C14-B6F3-909347F0F3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30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bf3d769c0b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bf3d769c0b_3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2bf3d769c0b_3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highlight>
                  <a:srgbClr val="FFFF00"/>
                </a:highlight>
                <a:latin typeface="+mn-lt"/>
                <a:ea typeface="+mn-ea"/>
                <a:cs typeface="+mn-cs"/>
              </a:rPr>
              <a:t>Please continue to acknowledge the many funding agencies who have generously provided money to develop this program. We would not be here without them! If you are a Nav-CARE hub please acknowledge the contribution of Health Canada.</a:t>
            </a:r>
            <a:endParaRPr lang="en-US" sz="1200" kern="120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ACE04-E13C-4837-B6DD-B388E7CAA05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25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 the slide: To introduce the four manuals that make up the Nav-CARE toolkit</a:t>
            </a:r>
          </a:p>
          <a:p>
            <a:endParaRPr lang="en-US"/>
          </a:p>
          <a:p>
            <a:r>
              <a:rPr lang="en-US"/>
              <a:t>Key points:</a:t>
            </a:r>
          </a:p>
          <a:p>
            <a:r>
              <a:rPr lang="en-US"/>
              <a:t>	All of the resources required to implement the Nav-CARE program are contained within this toolkit.</a:t>
            </a:r>
          </a:p>
          <a:p>
            <a:r>
              <a:rPr lang="en-US"/>
              <a:t>	There are also public education materials available (social prescribing pads, brochures, posters) that can be tailored to your organization.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685E8-7EEE-4C14-B6F3-909347F0F3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89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purpose: This slide is particularly important for healthcare decision-makers and for organizational leaders. They want to know why this program was developed and the need it meets.</a:t>
            </a:r>
          </a:p>
          <a:p>
            <a:r>
              <a:rPr lang="en-US" dirty="0"/>
              <a:t>Key Points:</a:t>
            </a:r>
          </a:p>
          <a:p>
            <a:endParaRPr lang="en-US" dirty="0"/>
          </a:p>
          <a:p>
            <a:r>
              <a:rPr lang="en-US" dirty="0"/>
              <a:t>QOL is central.</a:t>
            </a:r>
          </a:p>
          <a:p>
            <a:pPr marL="628650" lvl="1" indent="-171450">
              <a:buFont typeface="Wingdings" pitchFamily="2" charset="2"/>
              <a:buChar char="ü"/>
            </a:pPr>
            <a:r>
              <a:rPr lang="en-US" dirty="0"/>
              <a:t>Providing early support is in keeping with a palliative approach to care. The goal is to support individuals who are experiencing needs as a result of declining health.</a:t>
            </a:r>
          </a:p>
          <a:p>
            <a:pPr marL="628650" lvl="1" indent="-171450">
              <a:buFont typeface="Wingdings" pitchFamily="2" charset="2"/>
              <a:buChar char="ü"/>
            </a:pPr>
            <a:r>
              <a:rPr lang="en-US" dirty="0"/>
              <a:t>Canadians have a vast volunteer pool. However, this wealth of volunteers is not always optimized either because their role is too restricted or it is difficult to connect them to clients. Nav-CARE was designed with a very specific volunteer role based upon the evidence of what is required by those with declining health. Further, it has evidence-based education to prepare them for that role. Nav-CARE is designed to connect volunteers with the clients who need them.</a:t>
            </a:r>
          </a:p>
          <a:p>
            <a:pPr marL="628650" lvl="1" indent="-171450">
              <a:buFont typeface="Wingdings" pitchFamily="2" charset="2"/>
              <a:buChar char="ü"/>
            </a:pPr>
            <a:r>
              <a:rPr lang="en-US" dirty="0"/>
              <a:t>Resources: Our research has shown that very few individuals know all of the resources available in a community to help those with declining health. Volunteers are trained to search out those resources that they are optimized.</a:t>
            </a:r>
          </a:p>
          <a:p>
            <a:pPr marL="628650" lvl="1" indent="-171450">
              <a:buFont typeface="Wingdings" pitchFamily="2" charset="2"/>
              <a:buChar char="ü"/>
            </a:pPr>
            <a:r>
              <a:rPr lang="en-US" dirty="0"/>
              <a:t>There is a worldwide movement toward re-building social capital within communities. This is often called the compassionate community movement. It recognizes the importance of community in caring for those with declining health. Nav-CARE is one program that you can implement to support the compassionate community initiative.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685E8-7EEE-4C14-B6F3-909347F0F3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97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section is really important. Key stakeholders are often used to thinking in terms of diseases and trajectories. Instead, the ideal Nav-CARE client is identified through practical needs that arise from declining health.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685E8-7EEE-4C14-B6F3-909347F0F3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13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Purpose: To help the audience understand the scope of the need and identify some key indicators that might suggest that someone would be a Nav-CARE candidate.</a:t>
            </a:r>
          </a:p>
          <a:p>
            <a:endParaRPr lang="en-US" dirty="0"/>
          </a:p>
          <a:p>
            <a:r>
              <a:rPr lang="en-US" dirty="0"/>
              <a:t>Key points: </a:t>
            </a:r>
          </a:p>
          <a:p>
            <a:r>
              <a:rPr lang="en-US" dirty="0"/>
              <a:t>	A palliative approach seeks to provide support early in the palliative trajectory – as soon as symptoms are affecting quality of life. </a:t>
            </a:r>
          </a:p>
          <a:p>
            <a:r>
              <a:rPr lang="en-US" dirty="0"/>
              <a:t>	Those living in long term care and assisted living can experience improved quality of life as navigators provide social connection and engagement</a:t>
            </a:r>
          </a:p>
          <a:p>
            <a:r>
              <a:rPr lang="en-US" dirty="0"/>
              <a:t>	Recently bereaved are often a high risk group: they may be lonely and having to learn new skills</a:t>
            </a:r>
          </a:p>
          <a:p>
            <a:r>
              <a:rPr lang="en-US" dirty="0"/>
              <a:t>	Rural and remote living individuals have difficulty because of their location and lack of resources. Nav-CARE was designed for rural settings.</a:t>
            </a:r>
          </a:p>
          <a:p>
            <a:r>
              <a:rPr lang="en-US" dirty="0"/>
              <a:t>	Loneliness and social isolation are significant risk factors for developing illness.</a:t>
            </a:r>
          </a:p>
          <a:p>
            <a:r>
              <a:rPr lang="en-US" dirty="0"/>
              <a:t>	Complex treatment decisions. People living with chronic illnesses are often overwhelmed with decisions and choices. The volunteer can assist them in making those decisions. This has been one of the most valuable 	contributions of the volunteer from our research to date.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ACE04-E13C-4837-B6DD-B388E7CAA05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52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purpose: To provide some examples of challenges faced by those with declining health.</a:t>
            </a:r>
          </a:p>
          <a:p>
            <a:endParaRPr lang="en-US" dirty="0"/>
          </a:p>
          <a:p>
            <a:r>
              <a:rPr lang="en-US" dirty="0"/>
              <a:t>Key points:</a:t>
            </a:r>
          </a:p>
          <a:p>
            <a:r>
              <a:rPr lang="en-US" dirty="0"/>
              <a:t>	People living with declining health often experience significant needs because there is a gap between what healthcare will provide and what family and friends can provide. The volunteer fills this gap.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5ACE04-E13C-4837-B6DD-B388E7CAA05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89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purpose: To provide examples of what volunteers do.</a:t>
            </a:r>
          </a:p>
          <a:p>
            <a:endParaRPr lang="en-US" dirty="0"/>
          </a:p>
          <a:p>
            <a:r>
              <a:rPr lang="en-US" dirty="0"/>
              <a:t>Key points</a:t>
            </a:r>
          </a:p>
          <a:p>
            <a:r>
              <a:rPr lang="en-US" dirty="0"/>
              <a:t>	Developing relationship is the foundation to everything else. We have learned that it can be weeks to months before relationships develop to the point where clients want assistance with finding resources.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685E8-7EEE-4C14-B6F3-909347F0F3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36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bf3d769c0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bf3d769c0b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bf3d769c0b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F89E-39BD-184C-A8A8-6F41A37934F6}"/>
              </a:ext>
            </a:extLst>
          </p:cNvPr>
          <p:cNvSpPr>
            <a:spLocks noGrp="1"/>
          </p:cNvSpPr>
          <p:nvPr>
            <p:ph type="title" hasCustomPrompt="1"/>
          </p:nvPr>
        </p:nvSpPr>
        <p:spPr>
          <a:xfrm>
            <a:off x="275924" y="2213795"/>
            <a:ext cx="11640152" cy="1325563"/>
          </a:xfrm>
        </p:spPr>
        <p:txBody>
          <a:bodyPr anchor="b">
            <a:noAutofit/>
          </a:bodyPr>
          <a:lstStyle>
            <a:lvl1pPr algn="ctr">
              <a:defRPr sz="4800"/>
            </a:lvl1pPr>
          </a:lstStyle>
          <a:p>
            <a:r>
              <a:rPr lang="en-US" dirty="0"/>
              <a:t>Title slide (option 1)</a:t>
            </a:r>
            <a:endParaRPr lang="en-CA" dirty="0"/>
          </a:p>
        </p:txBody>
      </p:sp>
      <p:pic>
        <p:nvPicPr>
          <p:cNvPr id="14" name="Picture 13">
            <a:extLst>
              <a:ext uri="{FF2B5EF4-FFF2-40B4-BE49-F238E27FC236}">
                <a16:creationId xmlns:a16="http://schemas.microsoft.com/office/drawing/2014/main" id="{80EAA061-4AB6-BC43-954F-082DDDFFC3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736" t="32520" r="20001" b="30217"/>
          <a:stretch/>
        </p:blipFill>
        <p:spPr>
          <a:xfrm>
            <a:off x="7539546" y="124154"/>
            <a:ext cx="4551041" cy="1948873"/>
          </a:xfrm>
          <a:prstGeom prst="rect">
            <a:avLst/>
          </a:prstGeom>
        </p:spPr>
      </p:pic>
      <p:grpSp>
        <p:nvGrpSpPr>
          <p:cNvPr id="3" name="Group 2">
            <a:extLst>
              <a:ext uri="{FF2B5EF4-FFF2-40B4-BE49-F238E27FC236}">
                <a16:creationId xmlns:a16="http://schemas.microsoft.com/office/drawing/2014/main" id="{3B87E445-F873-4702-A32A-1788E1DAF5F9}"/>
              </a:ext>
            </a:extLst>
          </p:cNvPr>
          <p:cNvGrpSpPr/>
          <p:nvPr userDrawn="1"/>
        </p:nvGrpSpPr>
        <p:grpSpPr>
          <a:xfrm>
            <a:off x="0" y="5082708"/>
            <a:ext cx="12192000" cy="1775293"/>
            <a:chOff x="0" y="5082707"/>
            <a:chExt cx="9144000" cy="1775293"/>
          </a:xfrm>
        </p:grpSpPr>
        <p:pic>
          <p:nvPicPr>
            <p:cNvPr id="1028" name="Picture 4" descr="University of Alberta: Open Grad Student Position - Obesity Canada">
              <a:extLst>
                <a:ext uri="{FF2B5EF4-FFF2-40B4-BE49-F238E27FC236}">
                  <a16:creationId xmlns:a16="http://schemas.microsoft.com/office/drawing/2014/main" id="{FF82DC26-78AC-0948-8981-0B909AB6DE9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6583680" y="5111035"/>
              <a:ext cx="2193878" cy="800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8D959E1-C4F3-C848-B25D-457D352AA1F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5669" t="30435" r="9028" b="26134"/>
            <a:stretch/>
          </p:blipFill>
          <p:spPr>
            <a:xfrm>
              <a:off x="206943" y="5082707"/>
              <a:ext cx="3113774" cy="883371"/>
            </a:xfrm>
            <a:prstGeom prst="rect">
              <a:avLst/>
            </a:prstGeom>
          </p:spPr>
        </p:pic>
        <p:pic>
          <p:nvPicPr>
            <p:cNvPr id="18" name="Picture 17">
              <a:extLst>
                <a:ext uri="{FF2B5EF4-FFF2-40B4-BE49-F238E27FC236}">
                  <a16:creationId xmlns:a16="http://schemas.microsoft.com/office/drawing/2014/main" id="{226AFD26-F811-8241-A142-178DF8BC4F4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4338" y="5085092"/>
              <a:ext cx="2915720" cy="924879"/>
            </a:xfrm>
            <a:prstGeom prst="rect">
              <a:avLst/>
            </a:prstGeom>
          </p:spPr>
        </p:pic>
        <p:pic>
          <p:nvPicPr>
            <p:cNvPr id="9" name="Picture 8">
              <a:extLst>
                <a:ext uri="{FF2B5EF4-FFF2-40B4-BE49-F238E27FC236}">
                  <a16:creationId xmlns:a16="http://schemas.microsoft.com/office/drawing/2014/main" id="{6F7F32A5-A38A-4C6A-B420-6563B3DF557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0" y="6152322"/>
              <a:ext cx="9144000" cy="705678"/>
            </a:xfrm>
            <a:prstGeom prst="rect">
              <a:avLst/>
            </a:prstGeom>
          </p:spPr>
        </p:pic>
      </p:grpSp>
      <p:sp>
        <p:nvSpPr>
          <p:cNvPr id="11" name="Text Placeholder 10">
            <a:extLst>
              <a:ext uri="{FF2B5EF4-FFF2-40B4-BE49-F238E27FC236}">
                <a16:creationId xmlns:a16="http://schemas.microsoft.com/office/drawing/2014/main" id="{8737018F-B823-B946-8F0D-11CF7C54BD74}"/>
              </a:ext>
            </a:extLst>
          </p:cNvPr>
          <p:cNvSpPr>
            <a:spLocks noGrp="1"/>
          </p:cNvSpPr>
          <p:nvPr>
            <p:ph type="body" sz="quarter" idx="10" hasCustomPrompt="1"/>
          </p:nvPr>
        </p:nvSpPr>
        <p:spPr>
          <a:xfrm>
            <a:off x="3302809" y="3680126"/>
            <a:ext cx="5586383" cy="648337"/>
          </a:xfrm>
        </p:spPr>
        <p:txBody>
          <a:bodyPr/>
          <a:lstStyle>
            <a:lvl1pPr marL="0" indent="0" algn="ctr">
              <a:buNone/>
              <a:defRPr/>
            </a:lvl1pPr>
          </a:lstStyle>
          <a:p>
            <a:pPr lvl="0"/>
            <a:r>
              <a:rPr lang="en-US" dirty="0"/>
              <a:t>Insert subtitle</a:t>
            </a:r>
            <a:endParaRPr lang="en-CA" dirty="0"/>
          </a:p>
        </p:txBody>
      </p:sp>
    </p:spTree>
    <p:extLst>
      <p:ext uri="{BB962C8B-B14F-4D97-AF65-F5344CB8AC3E}">
        <p14:creationId xmlns:p14="http://schemas.microsoft.com/office/powerpoint/2010/main" val="361481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D886FA-7846-414F-BC82-DCE16A68EE5F}"/>
              </a:ext>
            </a:extLst>
          </p:cNvPr>
          <p:cNvSpPr>
            <a:spLocks noGrp="1"/>
          </p:cNvSpPr>
          <p:nvPr>
            <p:ph type="pic" sz="quarter" idx="10" hasCustomPrompt="1"/>
          </p:nvPr>
        </p:nvSpPr>
        <p:spPr>
          <a:xfrm>
            <a:off x="6096000" y="0"/>
            <a:ext cx="6096000" cy="6858000"/>
          </a:xfrm>
        </p:spPr>
        <p:txBody>
          <a:bodyPr/>
          <a:lstStyle>
            <a:lvl1pPr>
              <a:defRPr/>
            </a:lvl1pPr>
          </a:lstStyle>
          <a:p>
            <a:r>
              <a:rPr lang="en-US" dirty="0"/>
              <a:t>Click on icon to insert image that takes up ½ the page/right justified. FYI PPT automatically crops the left portion of the image.</a:t>
            </a:r>
          </a:p>
        </p:txBody>
      </p:sp>
    </p:spTree>
    <p:extLst>
      <p:ext uri="{BB962C8B-B14F-4D97-AF65-F5344CB8AC3E}">
        <p14:creationId xmlns:p14="http://schemas.microsoft.com/office/powerpoint/2010/main" val="185448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D886FA-7846-414F-BC82-DCE16A68EE5F}"/>
              </a:ext>
            </a:extLst>
          </p:cNvPr>
          <p:cNvSpPr>
            <a:spLocks noGrp="1"/>
          </p:cNvSpPr>
          <p:nvPr>
            <p:ph type="pic" sz="quarter" idx="10" hasCustomPrompt="1"/>
          </p:nvPr>
        </p:nvSpPr>
        <p:spPr>
          <a:xfrm>
            <a:off x="0" y="0"/>
            <a:ext cx="6241773" cy="6858000"/>
          </a:xfrm>
        </p:spPr>
        <p:txBody>
          <a:bodyPr/>
          <a:lstStyle>
            <a:lvl1pPr>
              <a:defRPr/>
            </a:lvl1pPr>
          </a:lstStyle>
          <a:p>
            <a:r>
              <a:rPr lang="en-US" dirty="0"/>
              <a:t>Click on icon to insert image that takes up ½ the page/left justified. FYI PPT automatically crops the left portion of the image.</a:t>
            </a:r>
          </a:p>
        </p:txBody>
      </p:sp>
    </p:spTree>
    <p:extLst>
      <p:ext uri="{BB962C8B-B14F-4D97-AF65-F5344CB8AC3E}">
        <p14:creationId xmlns:p14="http://schemas.microsoft.com/office/powerpoint/2010/main" val="7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5924" y="195440"/>
            <a:ext cx="1164015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20328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88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3571"/>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26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35183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94968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113402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2545099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2" y="1046163"/>
            <a:ext cx="5445369" cy="1114784"/>
          </a:xfrm>
        </p:spPr>
        <p:txBody>
          <a:bodyPr lIns="0" tIns="0" rIns="0" bIns="0" anchor="b">
            <a:noAutofit/>
          </a:bodyPr>
          <a:lstStyle>
            <a:lvl1pPr>
              <a:defRPr sz="24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29" y="2506664"/>
            <a:ext cx="5445371" cy="3454523"/>
          </a:xfrm>
        </p:spPr>
        <p:txBody>
          <a:bodyPr lIns="0" tIns="0" rIns="0" bIns="0">
            <a:noAutofit/>
          </a:bodyPr>
          <a:lstStyle>
            <a:lvl1pPr>
              <a:lnSpc>
                <a:spcPct val="100000"/>
              </a:lnSpc>
              <a:buClr>
                <a:schemeClr val="accent1"/>
              </a:buClr>
              <a:defRPr sz="1350"/>
            </a:lvl1pPr>
            <a:lvl2pPr>
              <a:lnSpc>
                <a:spcPct val="100000"/>
              </a:lnSpc>
              <a:buClr>
                <a:schemeClr val="accent1"/>
              </a:buClr>
              <a:defRPr sz="1200"/>
            </a:lvl2pPr>
            <a:lvl3pPr>
              <a:lnSpc>
                <a:spcPct val="100000"/>
              </a:lnSpc>
              <a:buClr>
                <a:schemeClr val="accent1"/>
              </a:buClr>
              <a:defRPr sz="1050"/>
            </a:lvl3pPr>
            <a:lvl4pPr>
              <a:lnSpc>
                <a:spcPct val="100000"/>
              </a:lnSpc>
              <a:buClr>
                <a:schemeClr val="accent1"/>
              </a:buClr>
              <a:defRPr sz="900"/>
            </a:lvl4pPr>
            <a:lvl5pPr>
              <a:lnSpc>
                <a:spcPct val="100000"/>
              </a:lnSpc>
              <a:buClr>
                <a:schemeClr val="accent1"/>
              </a:buCl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9"/>
            <a:ext cx="2743200" cy="249385"/>
          </a:xfrm>
        </p:spPr>
        <p:txBody>
          <a:bodyPr/>
          <a:lstStyle>
            <a:lvl1pPr algn="r">
              <a:defRPr sz="675">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7" y="6462715"/>
            <a:ext cx="2262187" cy="249237"/>
          </a:xfrm>
        </p:spPr>
        <p:txBody>
          <a:bodyPr>
            <a:noAutofit/>
          </a:bodyPr>
          <a:lstStyle>
            <a:lvl1pPr marL="0" indent="0">
              <a:buNone/>
              <a:defRPr sz="1050" b="1" cap="all" baseline="0">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6" y="2"/>
            <a:ext cx="5210175" cy="5961063"/>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2"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7"/>
            <a:ext cx="748799"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1"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074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F89E-39BD-184C-A8A8-6F41A37934F6}"/>
              </a:ext>
            </a:extLst>
          </p:cNvPr>
          <p:cNvSpPr>
            <a:spLocks noGrp="1"/>
          </p:cNvSpPr>
          <p:nvPr>
            <p:ph type="title" hasCustomPrompt="1"/>
          </p:nvPr>
        </p:nvSpPr>
        <p:spPr>
          <a:xfrm>
            <a:off x="275924" y="2111988"/>
            <a:ext cx="11640152" cy="1325563"/>
          </a:xfrm>
        </p:spPr>
        <p:txBody>
          <a:bodyPr>
            <a:noAutofit/>
          </a:bodyPr>
          <a:lstStyle>
            <a:lvl1pPr algn="ctr">
              <a:defRPr sz="4800"/>
            </a:lvl1pPr>
          </a:lstStyle>
          <a:p>
            <a:r>
              <a:rPr lang="en-US" dirty="0"/>
              <a:t>Title slide (option 2)</a:t>
            </a:r>
            <a:endParaRPr lang="en-CA" dirty="0"/>
          </a:p>
        </p:txBody>
      </p:sp>
      <p:pic>
        <p:nvPicPr>
          <p:cNvPr id="14" name="Picture 13">
            <a:extLst>
              <a:ext uri="{FF2B5EF4-FFF2-40B4-BE49-F238E27FC236}">
                <a16:creationId xmlns:a16="http://schemas.microsoft.com/office/drawing/2014/main" id="{80EAA061-4AB6-BC43-954F-082DDDFFC3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736" t="32520" r="20001" b="30217"/>
          <a:stretch/>
        </p:blipFill>
        <p:spPr>
          <a:xfrm>
            <a:off x="7832210" y="47563"/>
            <a:ext cx="4218621" cy="1806522"/>
          </a:xfrm>
          <a:prstGeom prst="rect">
            <a:avLst/>
          </a:prstGeom>
        </p:spPr>
      </p:pic>
      <p:pic>
        <p:nvPicPr>
          <p:cNvPr id="1028" name="Picture 4" descr="University of Alberta: Open Grad Student Position - Obesity Canada">
            <a:extLst>
              <a:ext uri="{FF2B5EF4-FFF2-40B4-BE49-F238E27FC236}">
                <a16:creationId xmlns:a16="http://schemas.microsoft.com/office/drawing/2014/main" id="{FF82DC26-78AC-0948-8981-0B909AB6DE9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8778240" y="5842555"/>
            <a:ext cx="2925171" cy="800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8D959E1-C4F3-C848-B25D-457D352AA1F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5669" t="30435" r="9028" b="26134"/>
          <a:stretch/>
        </p:blipFill>
        <p:spPr>
          <a:xfrm>
            <a:off x="275924" y="5814228"/>
            <a:ext cx="4151699" cy="883371"/>
          </a:xfrm>
          <a:prstGeom prst="rect">
            <a:avLst/>
          </a:prstGeom>
        </p:spPr>
      </p:pic>
      <p:pic>
        <p:nvPicPr>
          <p:cNvPr id="18" name="Picture 17">
            <a:extLst>
              <a:ext uri="{FF2B5EF4-FFF2-40B4-BE49-F238E27FC236}">
                <a16:creationId xmlns:a16="http://schemas.microsoft.com/office/drawing/2014/main" id="{226AFD26-F811-8241-A142-178DF8BC4F4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59117" y="5816613"/>
            <a:ext cx="3887627" cy="924879"/>
          </a:xfrm>
          <a:prstGeom prst="rect">
            <a:avLst/>
          </a:prstGeom>
        </p:spPr>
      </p:pic>
      <p:sp>
        <p:nvSpPr>
          <p:cNvPr id="4" name="Text Placeholder 3">
            <a:extLst>
              <a:ext uri="{FF2B5EF4-FFF2-40B4-BE49-F238E27FC236}">
                <a16:creationId xmlns:a16="http://schemas.microsoft.com/office/drawing/2014/main" id="{2E84E315-A35D-9841-A7CD-A52572196B6E}"/>
              </a:ext>
            </a:extLst>
          </p:cNvPr>
          <p:cNvSpPr>
            <a:spLocks noGrp="1"/>
          </p:cNvSpPr>
          <p:nvPr>
            <p:ph type="body" sz="quarter" idx="10" hasCustomPrompt="1"/>
          </p:nvPr>
        </p:nvSpPr>
        <p:spPr>
          <a:xfrm>
            <a:off x="2697601" y="3693050"/>
            <a:ext cx="7017600" cy="677350"/>
          </a:xfrm>
        </p:spPr>
        <p:txBody>
          <a:bodyPr/>
          <a:lstStyle>
            <a:lvl1pPr marL="0" indent="0" algn="ctr">
              <a:buNone/>
              <a:defRPr/>
            </a:lvl1pPr>
          </a:lstStyle>
          <a:p>
            <a:pPr lvl="0"/>
            <a:r>
              <a:rPr lang="en-CA" dirty="0"/>
              <a:t>Insert subtitle</a:t>
            </a:r>
          </a:p>
        </p:txBody>
      </p:sp>
    </p:spTree>
    <p:extLst>
      <p:ext uri="{BB962C8B-B14F-4D97-AF65-F5344CB8AC3E}">
        <p14:creationId xmlns:p14="http://schemas.microsoft.com/office/powerpoint/2010/main" val="3203190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4"/>
            <a:ext cx="7233557" cy="832077"/>
          </a:xfrm>
        </p:spPr>
        <p:txBody>
          <a:bodyPr anchor="b">
            <a:normAutofit/>
          </a:bodyPr>
          <a:lstStyle>
            <a:lvl1pPr algn="l">
              <a:defRPr sz="36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9"/>
            <a:ext cx="748799"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202364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4"/>
            <a:ext cx="7233557" cy="832077"/>
          </a:xfrm>
        </p:spPr>
        <p:txBody>
          <a:bodyPr anchor="b">
            <a:normAutofit/>
          </a:bodyPr>
          <a:lstStyle>
            <a:lvl1pPr algn="l">
              <a:defRPr sz="36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9"/>
            <a:ext cx="748799"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1" y="2"/>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305640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36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10" y="4126311"/>
            <a:ext cx="3640479" cy="433938"/>
          </a:xfrm>
        </p:spPr>
        <p:txBody>
          <a:bodyPr>
            <a:normAutofit/>
          </a:bodyPr>
          <a:lstStyle>
            <a:lvl1pPr marL="0" indent="0" algn="l">
              <a:buNone/>
              <a:defRPr sz="1350" b="0" cap="none"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dirty="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3" y="4836222"/>
            <a:ext cx="3638675" cy="453938"/>
          </a:xfrm>
        </p:spPr>
        <p:txBody>
          <a:bodyPr vert="horz" lIns="91440" tIns="45720" rIns="91440" bIns="45720" rtlCol="0">
            <a:normAutofit/>
          </a:bodyPr>
          <a:lstStyle>
            <a:lvl1pPr marL="0" indent="0">
              <a:buNone/>
              <a:defRPr lang="en-US" sz="1350" b="0" cap="none" baseline="0" dirty="0" smtClean="0"/>
            </a:lvl1pPr>
            <a:lvl2pPr>
              <a:defRPr lang="en-US" sz="1500" dirty="0" smtClean="0"/>
            </a:lvl2pPr>
            <a:lvl3pPr>
              <a:defRPr lang="en-US" sz="1350" dirty="0" smtClean="0"/>
            </a:lvl3pPr>
            <a:lvl4pPr>
              <a:defRPr lang="en-US" sz="1200" dirty="0" smtClean="0"/>
            </a:lvl4pPr>
            <a:lvl5pPr>
              <a:defRPr lang="en-IN" sz="1200" dirty="0"/>
            </a:lvl5pPr>
          </a:lstStyle>
          <a:p>
            <a:pPr marL="171450" lvl="0" indent="-171450"/>
            <a:r>
              <a:rPr lang="en-US"/>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9"/>
            <a:ext cx="748799"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3" y="4809679"/>
            <a:ext cx="542081" cy="542081"/>
          </a:xfrm>
          <a:prstGeom prst="rect">
            <a:avLst/>
          </a:prstGeom>
        </p:spPr>
      </p:pic>
    </p:spTree>
    <p:extLst>
      <p:ext uri="{BB962C8B-B14F-4D97-AF65-F5344CB8AC3E}">
        <p14:creationId xmlns:p14="http://schemas.microsoft.com/office/powerpoint/2010/main" val="332629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F89E-39BD-184C-A8A8-6F41A37934F6}"/>
              </a:ext>
            </a:extLst>
          </p:cNvPr>
          <p:cNvSpPr>
            <a:spLocks noGrp="1"/>
          </p:cNvSpPr>
          <p:nvPr>
            <p:ph type="title" hasCustomPrompt="1"/>
          </p:nvPr>
        </p:nvSpPr>
        <p:spPr>
          <a:xfrm>
            <a:off x="275924" y="2213795"/>
            <a:ext cx="11640152" cy="1325563"/>
          </a:xfrm>
        </p:spPr>
        <p:txBody>
          <a:bodyPr anchor="b">
            <a:noAutofit/>
          </a:bodyPr>
          <a:lstStyle>
            <a:lvl1pPr algn="ctr">
              <a:defRPr sz="4800"/>
            </a:lvl1pPr>
          </a:lstStyle>
          <a:p>
            <a:r>
              <a:rPr lang="en-US"/>
              <a:t>Title slide (option 1)</a:t>
            </a:r>
            <a:endParaRPr lang="en-CA"/>
          </a:p>
        </p:txBody>
      </p:sp>
      <p:pic>
        <p:nvPicPr>
          <p:cNvPr id="14" name="Picture 13">
            <a:extLst>
              <a:ext uri="{FF2B5EF4-FFF2-40B4-BE49-F238E27FC236}">
                <a16:creationId xmlns:a16="http://schemas.microsoft.com/office/drawing/2014/main" id="{80EAA061-4AB6-BC43-954F-082DDDFFC3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736" t="32520" r="20001" b="30217"/>
          <a:stretch/>
        </p:blipFill>
        <p:spPr>
          <a:xfrm>
            <a:off x="7539546" y="124154"/>
            <a:ext cx="4551041" cy="1948873"/>
          </a:xfrm>
          <a:prstGeom prst="rect">
            <a:avLst/>
          </a:prstGeom>
        </p:spPr>
      </p:pic>
      <p:grpSp>
        <p:nvGrpSpPr>
          <p:cNvPr id="3" name="Group 2">
            <a:extLst>
              <a:ext uri="{FF2B5EF4-FFF2-40B4-BE49-F238E27FC236}">
                <a16:creationId xmlns:a16="http://schemas.microsoft.com/office/drawing/2014/main" id="{3B87E445-F873-4702-A32A-1788E1DAF5F9}"/>
              </a:ext>
            </a:extLst>
          </p:cNvPr>
          <p:cNvGrpSpPr/>
          <p:nvPr userDrawn="1"/>
        </p:nvGrpSpPr>
        <p:grpSpPr>
          <a:xfrm>
            <a:off x="0" y="5082708"/>
            <a:ext cx="12192000" cy="1775293"/>
            <a:chOff x="0" y="5082707"/>
            <a:chExt cx="9144000" cy="1775293"/>
          </a:xfrm>
        </p:grpSpPr>
        <p:pic>
          <p:nvPicPr>
            <p:cNvPr id="1028" name="Picture 4" descr="University of Alberta: Open Grad Student Position - Obesity Canada">
              <a:extLst>
                <a:ext uri="{FF2B5EF4-FFF2-40B4-BE49-F238E27FC236}">
                  <a16:creationId xmlns:a16="http://schemas.microsoft.com/office/drawing/2014/main" id="{FF82DC26-78AC-0948-8981-0B909AB6DE9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6583680" y="5111035"/>
              <a:ext cx="2193878" cy="800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8D959E1-C4F3-C848-B25D-457D352AA1F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5669" t="30435" r="9028" b="26134"/>
            <a:stretch/>
          </p:blipFill>
          <p:spPr>
            <a:xfrm>
              <a:off x="206943" y="5082707"/>
              <a:ext cx="3113774" cy="883371"/>
            </a:xfrm>
            <a:prstGeom prst="rect">
              <a:avLst/>
            </a:prstGeom>
          </p:spPr>
        </p:pic>
        <p:pic>
          <p:nvPicPr>
            <p:cNvPr id="18" name="Picture 17">
              <a:extLst>
                <a:ext uri="{FF2B5EF4-FFF2-40B4-BE49-F238E27FC236}">
                  <a16:creationId xmlns:a16="http://schemas.microsoft.com/office/drawing/2014/main" id="{226AFD26-F811-8241-A142-178DF8BC4F4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4338" y="5085092"/>
              <a:ext cx="2915720" cy="924879"/>
            </a:xfrm>
            <a:prstGeom prst="rect">
              <a:avLst/>
            </a:prstGeom>
          </p:spPr>
        </p:pic>
        <p:pic>
          <p:nvPicPr>
            <p:cNvPr id="9" name="Picture 8">
              <a:extLst>
                <a:ext uri="{FF2B5EF4-FFF2-40B4-BE49-F238E27FC236}">
                  <a16:creationId xmlns:a16="http://schemas.microsoft.com/office/drawing/2014/main" id="{6F7F32A5-A38A-4C6A-B420-6563B3DF557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0" y="6152322"/>
              <a:ext cx="9144000" cy="705678"/>
            </a:xfrm>
            <a:prstGeom prst="rect">
              <a:avLst/>
            </a:prstGeom>
          </p:spPr>
        </p:pic>
      </p:grpSp>
      <p:sp>
        <p:nvSpPr>
          <p:cNvPr id="11" name="Text Placeholder 10">
            <a:extLst>
              <a:ext uri="{FF2B5EF4-FFF2-40B4-BE49-F238E27FC236}">
                <a16:creationId xmlns:a16="http://schemas.microsoft.com/office/drawing/2014/main" id="{8737018F-B823-B946-8F0D-11CF7C54BD74}"/>
              </a:ext>
            </a:extLst>
          </p:cNvPr>
          <p:cNvSpPr>
            <a:spLocks noGrp="1"/>
          </p:cNvSpPr>
          <p:nvPr>
            <p:ph type="body" sz="quarter" idx="10" hasCustomPrompt="1"/>
          </p:nvPr>
        </p:nvSpPr>
        <p:spPr>
          <a:xfrm>
            <a:off x="3302809" y="3680126"/>
            <a:ext cx="5586383" cy="648337"/>
          </a:xfrm>
        </p:spPr>
        <p:txBody>
          <a:bodyPr/>
          <a:lstStyle>
            <a:lvl1pPr marL="0" indent="0" algn="ctr">
              <a:buNone/>
              <a:defRPr/>
            </a:lvl1pPr>
          </a:lstStyle>
          <a:p>
            <a:pPr lvl="0"/>
            <a:r>
              <a:rPr lang="en-US"/>
              <a:t>Insert subtitle</a:t>
            </a:r>
            <a:endParaRPr lang="en-CA"/>
          </a:p>
        </p:txBody>
      </p:sp>
    </p:spTree>
    <p:extLst>
      <p:ext uri="{BB962C8B-B14F-4D97-AF65-F5344CB8AC3E}">
        <p14:creationId xmlns:p14="http://schemas.microsoft.com/office/powerpoint/2010/main" val="292131312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F89E-39BD-184C-A8A8-6F41A37934F6}"/>
              </a:ext>
            </a:extLst>
          </p:cNvPr>
          <p:cNvSpPr>
            <a:spLocks noGrp="1"/>
          </p:cNvSpPr>
          <p:nvPr>
            <p:ph type="title" hasCustomPrompt="1"/>
          </p:nvPr>
        </p:nvSpPr>
        <p:spPr>
          <a:xfrm>
            <a:off x="275924" y="2111988"/>
            <a:ext cx="11640152" cy="1325563"/>
          </a:xfrm>
        </p:spPr>
        <p:txBody>
          <a:bodyPr>
            <a:noAutofit/>
          </a:bodyPr>
          <a:lstStyle>
            <a:lvl1pPr algn="ctr">
              <a:defRPr sz="4800"/>
            </a:lvl1pPr>
          </a:lstStyle>
          <a:p>
            <a:r>
              <a:rPr lang="en-US"/>
              <a:t>Title slide (option 2)</a:t>
            </a:r>
            <a:endParaRPr lang="en-CA"/>
          </a:p>
        </p:txBody>
      </p:sp>
      <p:pic>
        <p:nvPicPr>
          <p:cNvPr id="14" name="Picture 13">
            <a:extLst>
              <a:ext uri="{FF2B5EF4-FFF2-40B4-BE49-F238E27FC236}">
                <a16:creationId xmlns:a16="http://schemas.microsoft.com/office/drawing/2014/main" id="{80EAA061-4AB6-BC43-954F-082DDDFFC3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736" t="32520" r="20001" b="30217"/>
          <a:stretch/>
        </p:blipFill>
        <p:spPr>
          <a:xfrm>
            <a:off x="7832210" y="47563"/>
            <a:ext cx="4218621" cy="1806522"/>
          </a:xfrm>
          <a:prstGeom prst="rect">
            <a:avLst/>
          </a:prstGeom>
        </p:spPr>
      </p:pic>
      <p:pic>
        <p:nvPicPr>
          <p:cNvPr id="1028" name="Picture 4" descr="University of Alberta: Open Grad Student Position - Obesity Canada">
            <a:extLst>
              <a:ext uri="{FF2B5EF4-FFF2-40B4-BE49-F238E27FC236}">
                <a16:creationId xmlns:a16="http://schemas.microsoft.com/office/drawing/2014/main" id="{FF82DC26-78AC-0948-8981-0B909AB6DE9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8778240" y="5842555"/>
            <a:ext cx="2925171" cy="800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8D959E1-C4F3-C848-B25D-457D352AA1F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5669" t="30435" r="9028" b="26134"/>
          <a:stretch/>
        </p:blipFill>
        <p:spPr>
          <a:xfrm>
            <a:off x="275924" y="5814228"/>
            <a:ext cx="4151699" cy="883371"/>
          </a:xfrm>
          <a:prstGeom prst="rect">
            <a:avLst/>
          </a:prstGeom>
        </p:spPr>
      </p:pic>
      <p:pic>
        <p:nvPicPr>
          <p:cNvPr id="18" name="Picture 17">
            <a:extLst>
              <a:ext uri="{FF2B5EF4-FFF2-40B4-BE49-F238E27FC236}">
                <a16:creationId xmlns:a16="http://schemas.microsoft.com/office/drawing/2014/main" id="{226AFD26-F811-8241-A142-178DF8BC4F4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59117" y="5816613"/>
            <a:ext cx="3887627" cy="924879"/>
          </a:xfrm>
          <a:prstGeom prst="rect">
            <a:avLst/>
          </a:prstGeom>
        </p:spPr>
      </p:pic>
      <p:sp>
        <p:nvSpPr>
          <p:cNvPr id="4" name="Text Placeholder 3">
            <a:extLst>
              <a:ext uri="{FF2B5EF4-FFF2-40B4-BE49-F238E27FC236}">
                <a16:creationId xmlns:a16="http://schemas.microsoft.com/office/drawing/2014/main" id="{2E84E315-A35D-9841-A7CD-A52572196B6E}"/>
              </a:ext>
            </a:extLst>
          </p:cNvPr>
          <p:cNvSpPr>
            <a:spLocks noGrp="1"/>
          </p:cNvSpPr>
          <p:nvPr>
            <p:ph type="body" sz="quarter" idx="10" hasCustomPrompt="1"/>
          </p:nvPr>
        </p:nvSpPr>
        <p:spPr>
          <a:xfrm>
            <a:off x="2697601" y="3693050"/>
            <a:ext cx="7017600" cy="677350"/>
          </a:xfrm>
        </p:spPr>
        <p:txBody>
          <a:bodyPr/>
          <a:lstStyle>
            <a:lvl1pPr marL="0" indent="0" algn="ctr">
              <a:buNone/>
              <a:defRPr/>
            </a:lvl1pPr>
          </a:lstStyle>
          <a:p>
            <a:pPr lvl="0"/>
            <a:r>
              <a:rPr lang="en-CA"/>
              <a:t>Insert subtitle</a:t>
            </a:r>
          </a:p>
        </p:txBody>
      </p:sp>
    </p:spTree>
    <p:extLst>
      <p:ext uri="{BB962C8B-B14F-4D97-AF65-F5344CB8AC3E}">
        <p14:creationId xmlns:p14="http://schemas.microsoft.com/office/powerpoint/2010/main" val="8462401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806688"/>
            <a:ext cx="10515600" cy="1312380"/>
          </a:xfrm>
        </p:spPr>
        <p:txBody>
          <a:bodyPr anchor="b">
            <a:normAutofit/>
          </a:bodyPr>
          <a:lstStyle>
            <a:lvl1pPr algn="ctr">
              <a:defRPr sz="4800"/>
            </a:lvl1pPr>
          </a:lstStyle>
          <a:p>
            <a:r>
              <a:rPr lang="en-US"/>
              <a:t>Title slide/Section break</a:t>
            </a:r>
          </a:p>
        </p:txBody>
      </p:sp>
      <p:pic>
        <p:nvPicPr>
          <p:cNvPr id="7" name="Picture 6">
            <a:extLst>
              <a:ext uri="{FF2B5EF4-FFF2-40B4-BE49-F238E27FC236}">
                <a16:creationId xmlns:a16="http://schemas.microsoft.com/office/drawing/2014/main" id="{FDCB6326-99D1-5C49-BE37-F5CB80B6C0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9754" t="32520" r="20001" b="30217"/>
          <a:stretch/>
        </p:blipFill>
        <p:spPr>
          <a:xfrm>
            <a:off x="2229368" y="97228"/>
            <a:ext cx="7733265" cy="3587437"/>
          </a:xfrm>
          <a:prstGeom prst="rect">
            <a:avLst/>
          </a:prstGeom>
        </p:spPr>
      </p:pic>
      <p:pic>
        <p:nvPicPr>
          <p:cNvPr id="5" name="Picture 4">
            <a:extLst>
              <a:ext uri="{FF2B5EF4-FFF2-40B4-BE49-F238E27FC236}">
                <a16:creationId xmlns:a16="http://schemas.microsoft.com/office/drawing/2014/main" id="{3A573E9E-5F10-4106-A47F-0BC479ED2A0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252462532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65867"/>
            <a:ext cx="11640152" cy="1325563"/>
          </a:xfrm>
        </p:spPr>
        <p:txBody>
          <a:bodyPr/>
          <a:lstStyle/>
          <a:p>
            <a:r>
              <a:rPr lang="en-US"/>
              <a:t>Click to edit Master title style</a:t>
            </a:r>
          </a:p>
        </p:txBody>
      </p:sp>
      <p:sp>
        <p:nvSpPr>
          <p:cNvPr id="3" name="Content Placeholder 2"/>
          <p:cNvSpPr>
            <a:spLocks noGrp="1"/>
          </p:cNvSpPr>
          <p:nvPr>
            <p:ph idx="1"/>
          </p:nvPr>
        </p:nvSpPr>
        <p:spPr>
          <a:xfrm>
            <a:off x="275924" y="1878394"/>
            <a:ext cx="11640152" cy="4351338"/>
          </a:xfrm>
        </p:spPr>
        <p:txBody>
          <a:bodyPr/>
          <a:lstStyle>
            <a:lvl1pPr>
              <a:buClr>
                <a:srgbClr val="002060"/>
              </a:buClr>
              <a:defRPr>
                <a:solidFill>
                  <a:srgbClr val="002060"/>
                </a:solidFill>
              </a:defRPr>
            </a:lvl1pPr>
            <a:lvl2pPr>
              <a:buClr>
                <a:srgbClr val="002060"/>
              </a:buClr>
              <a:defRPr>
                <a:solidFill>
                  <a:srgbClr val="002060"/>
                </a:solidFill>
              </a:defRPr>
            </a:lvl2pPr>
            <a:lvl3pPr>
              <a:buClr>
                <a:srgbClr val="002060"/>
              </a:buClr>
              <a:defRPr>
                <a:solidFill>
                  <a:srgbClr val="002060"/>
                </a:solidFill>
              </a:defRPr>
            </a:lvl3pPr>
            <a:lvl4pPr>
              <a:buClr>
                <a:srgbClr val="002060"/>
              </a:buClr>
              <a:defRPr>
                <a:solidFill>
                  <a:srgbClr val="002060"/>
                </a:solidFill>
              </a:defRPr>
            </a:lvl4pPr>
            <a:lvl5pPr>
              <a:buClr>
                <a:srgbClr val="002060"/>
              </a:buClr>
              <a:defRPr>
                <a:solidFill>
                  <a:srgbClr val="0020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5618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65867"/>
            <a:ext cx="11640152" cy="1325563"/>
          </a:xfrm>
        </p:spPr>
        <p:txBody>
          <a:bodyPr/>
          <a:lstStyle/>
          <a:p>
            <a:r>
              <a:rPr lang="en-US"/>
              <a:t>Click to edit Master title style</a:t>
            </a:r>
          </a:p>
        </p:txBody>
      </p:sp>
      <p:sp>
        <p:nvSpPr>
          <p:cNvPr id="3" name="Content Placeholder 2"/>
          <p:cNvSpPr>
            <a:spLocks noGrp="1"/>
          </p:cNvSpPr>
          <p:nvPr>
            <p:ph idx="1"/>
          </p:nvPr>
        </p:nvSpPr>
        <p:spPr>
          <a:xfrm>
            <a:off x="243840" y="1594614"/>
            <a:ext cx="11640152" cy="4351338"/>
          </a:xfrm>
        </p:spPr>
        <p:txBody>
          <a:bodyPr/>
          <a:lstStyle>
            <a:lvl1pPr>
              <a:buClr>
                <a:srgbClr val="002060"/>
              </a:buClr>
              <a:defRPr>
                <a:solidFill>
                  <a:srgbClr val="002060"/>
                </a:solidFill>
              </a:defRPr>
            </a:lvl1pPr>
            <a:lvl2pPr>
              <a:buClr>
                <a:srgbClr val="002060"/>
              </a:buClr>
              <a:defRPr>
                <a:solidFill>
                  <a:srgbClr val="002060"/>
                </a:solidFill>
              </a:defRPr>
            </a:lvl2pPr>
            <a:lvl3pPr>
              <a:buClr>
                <a:srgbClr val="002060"/>
              </a:buClr>
              <a:defRPr>
                <a:solidFill>
                  <a:srgbClr val="002060"/>
                </a:solidFill>
              </a:defRPr>
            </a:lvl3pPr>
            <a:lvl4pPr>
              <a:buClr>
                <a:srgbClr val="002060"/>
              </a:buClr>
              <a:defRPr>
                <a:solidFill>
                  <a:srgbClr val="002060"/>
                </a:solidFill>
              </a:defRPr>
            </a:lvl4pPr>
            <a:lvl5pPr>
              <a:buClr>
                <a:srgbClr val="002060"/>
              </a:buClr>
              <a:defRPr>
                <a:solidFill>
                  <a:srgbClr val="0020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85B35D6-C4B3-4DB0-985F-3D02F752D9F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212736083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74309"/>
            <a:ext cx="11640152" cy="1325563"/>
          </a:xfrm>
        </p:spPr>
        <p:txBody>
          <a:bodyPr/>
          <a:lstStyle/>
          <a:p>
            <a:r>
              <a:rPr lang="en-US"/>
              <a:t>Click to edit Master title style</a:t>
            </a:r>
          </a:p>
        </p:txBody>
      </p:sp>
      <p:sp>
        <p:nvSpPr>
          <p:cNvPr id="3" name="Content Placeholder 2"/>
          <p:cNvSpPr>
            <a:spLocks noGrp="1"/>
          </p:cNvSpPr>
          <p:nvPr>
            <p:ph sz="half" idx="1"/>
          </p:nvPr>
        </p:nvSpPr>
        <p:spPr>
          <a:xfrm>
            <a:off x="275924" y="1848637"/>
            <a:ext cx="54414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4593" y="1848637"/>
            <a:ext cx="54414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2863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96" y="164254"/>
            <a:ext cx="11640152" cy="1325563"/>
          </a:xfrm>
        </p:spPr>
        <p:txBody>
          <a:bodyPr/>
          <a:lstStyle/>
          <a:p>
            <a:r>
              <a:rPr lang="en-US"/>
              <a:t>Click to edit Master title style</a:t>
            </a:r>
          </a:p>
        </p:txBody>
      </p:sp>
      <p:sp>
        <p:nvSpPr>
          <p:cNvPr id="3" name="Content Placeholder 2"/>
          <p:cNvSpPr>
            <a:spLocks noGrp="1"/>
          </p:cNvSpPr>
          <p:nvPr>
            <p:ph sz="half" idx="1"/>
          </p:nvPr>
        </p:nvSpPr>
        <p:spPr>
          <a:xfrm>
            <a:off x="283596" y="1959819"/>
            <a:ext cx="5441483" cy="4003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2265" y="1959819"/>
            <a:ext cx="5441483" cy="4003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B872211-10BE-41D4-9B35-51841557F86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42084686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806688"/>
            <a:ext cx="10515600" cy="1312380"/>
          </a:xfrm>
        </p:spPr>
        <p:txBody>
          <a:bodyPr anchor="b">
            <a:normAutofit/>
          </a:bodyPr>
          <a:lstStyle>
            <a:lvl1pPr algn="ctr">
              <a:defRPr sz="4800"/>
            </a:lvl1pPr>
          </a:lstStyle>
          <a:p>
            <a:r>
              <a:rPr lang="en-US" dirty="0"/>
              <a:t>Title slide/Section break</a:t>
            </a:r>
          </a:p>
        </p:txBody>
      </p:sp>
      <p:pic>
        <p:nvPicPr>
          <p:cNvPr id="7" name="Picture 6">
            <a:extLst>
              <a:ext uri="{FF2B5EF4-FFF2-40B4-BE49-F238E27FC236}">
                <a16:creationId xmlns:a16="http://schemas.microsoft.com/office/drawing/2014/main" id="{FDCB6326-99D1-5C49-BE37-F5CB80B6C0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9754" t="32520" r="20001" b="30217"/>
          <a:stretch/>
        </p:blipFill>
        <p:spPr>
          <a:xfrm>
            <a:off x="2229368" y="97228"/>
            <a:ext cx="7733265" cy="3587437"/>
          </a:xfrm>
          <a:prstGeom prst="rect">
            <a:avLst/>
          </a:prstGeom>
        </p:spPr>
      </p:pic>
      <p:pic>
        <p:nvPicPr>
          <p:cNvPr id="5" name="Picture 4">
            <a:extLst>
              <a:ext uri="{FF2B5EF4-FFF2-40B4-BE49-F238E27FC236}">
                <a16:creationId xmlns:a16="http://schemas.microsoft.com/office/drawing/2014/main" id="{3A573E9E-5F10-4106-A47F-0BC479ED2A0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305507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1586F3F-8778-4C39-A1FB-9D3EFDFE3708}"/>
              </a:ext>
            </a:extLst>
          </p:cNvPr>
          <p:cNvSpPr>
            <a:spLocks noGrp="1"/>
          </p:cNvSpPr>
          <p:nvPr>
            <p:ph type="pic" sz="quarter" idx="10" hasCustomPrompt="1"/>
          </p:nvPr>
        </p:nvSpPr>
        <p:spPr>
          <a:xfrm>
            <a:off x="0" y="1"/>
            <a:ext cx="12192000" cy="6857999"/>
          </a:xfrm>
        </p:spPr>
        <p:txBody>
          <a:bodyPr/>
          <a:lstStyle>
            <a:lvl1pPr>
              <a:defRPr/>
            </a:lvl1pPr>
          </a:lstStyle>
          <a:p>
            <a:r>
              <a:rPr lang="en-US"/>
              <a:t>Click on icon to insert a picture that takes up the whole slide.</a:t>
            </a:r>
          </a:p>
        </p:txBody>
      </p:sp>
    </p:spTree>
    <p:extLst>
      <p:ext uri="{BB962C8B-B14F-4D97-AF65-F5344CB8AC3E}">
        <p14:creationId xmlns:p14="http://schemas.microsoft.com/office/powerpoint/2010/main" val="129614611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C45BAF-C250-4D77-9D0E-0E8E88DE986C}"/>
              </a:ext>
            </a:extLst>
          </p:cNvPr>
          <p:cNvSpPr>
            <a:spLocks noGrp="1"/>
          </p:cNvSpPr>
          <p:nvPr>
            <p:ph type="pic" sz="quarter" idx="10" hasCustomPrompt="1"/>
          </p:nvPr>
        </p:nvSpPr>
        <p:spPr>
          <a:xfrm>
            <a:off x="0" y="1"/>
            <a:ext cx="12192000" cy="5158409"/>
          </a:xfrm>
        </p:spPr>
        <p:txBody>
          <a:bodyPr/>
          <a:lstStyle>
            <a:lvl1pPr>
              <a:defRPr/>
            </a:lvl1pPr>
          </a:lstStyle>
          <a:p>
            <a:r>
              <a:rPr lang="en-US"/>
              <a:t>Click on icon to insert image that takes up ¾ of the slide</a:t>
            </a:r>
          </a:p>
        </p:txBody>
      </p:sp>
    </p:spTree>
    <p:extLst>
      <p:ext uri="{BB962C8B-B14F-4D97-AF65-F5344CB8AC3E}">
        <p14:creationId xmlns:p14="http://schemas.microsoft.com/office/powerpoint/2010/main" val="374179110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D886FA-7846-414F-BC82-DCE16A68EE5F}"/>
              </a:ext>
            </a:extLst>
          </p:cNvPr>
          <p:cNvSpPr>
            <a:spLocks noGrp="1"/>
          </p:cNvSpPr>
          <p:nvPr>
            <p:ph type="pic" sz="quarter" idx="10" hasCustomPrompt="1"/>
          </p:nvPr>
        </p:nvSpPr>
        <p:spPr>
          <a:xfrm>
            <a:off x="6096000" y="0"/>
            <a:ext cx="6096000" cy="6858000"/>
          </a:xfrm>
        </p:spPr>
        <p:txBody>
          <a:bodyPr/>
          <a:lstStyle>
            <a:lvl1pPr>
              <a:defRPr/>
            </a:lvl1pPr>
          </a:lstStyle>
          <a:p>
            <a:r>
              <a:rPr lang="en-US"/>
              <a:t>Click on icon to insert image that takes up ½ the page/right justified. FYI PPT automatically crops the left portion of the image.</a:t>
            </a:r>
          </a:p>
        </p:txBody>
      </p:sp>
    </p:spTree>
    <p:extLst>
      <p:ext uri="{BB962C8B-B14F-4D97-AF65-F5344CB8AC3E}">
        <p14:creationId xmlns:p14="http://schemas.microsoft.com/office/powerpoint/2010/main" val="344338616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D886FA-7846-414F-BC82-DCE16A68EE5F}"/>
              </a:ext>
            </a:extLst>
          </p:cNvPr>
          <p:cNvSpPr>
            <a:spLocks noGrp="1"/>
          </p:cNvSpPr>
          <p:nvPr>
            <p:ph type="pic" sz="quarter" idx="10" hasCustomPrompt="1"/>
          </p:nvPr>
        </p:nvSpPr>
        <p:spPr>
          <a:xfrm>
            <a:off x="0" y="0"/>
            <a:ext cx="6241773" cy="6858000"/>
          </a:xfrm>
        </p:spPr>
        <p:txBody>
          <a:bodyPr/>
          <a:lstStyle>
            <a:lvl1pPr>
              <a:defRPr/>
            </a:lvl1pPr>
          </a:lstStyle>
          <a:p>
            <a:r>
              <a:rPr lang="en-US"/>
              <a:t>Click on icon to insert image that takes up ½ the page/left justified. FYI PPT automatically crops the left portion of the image.</a:t>
            </a:r>
          </a:p>
        </p:txBody>
      </p:sp>
    </p:spTree>
    <p:extLst>
      <p:ext uri="{BB962C8B-B14F-4D97-AF65-F5344CB8AC3E}">
        <p14:creationId xmlns:p14="http://schemas.microsoft.com/office/powerpoint/2010/main" val="459872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5924" y="195440"/>
            <a:ext cx="11640152" cy="1325563"/>
          </a:xfrm>
        </p:spPr>
        <p:txBody>
          <a:bodyPr/>
          <a:lstStyle/>
          <a:p>
            <a:r>
              <a:rPr lang="en-US"/>
              <a:t>Click to edit Master title style</a:t>
            </a:r>
          </a:p>
        </p:txBody>
      </p:sp>
    </p:spTree>
    <p:extLst>
      <p:ext uri="{BB962C8B-B14F-4D97-AF65-F5344CB8AC3E}">
        <p14:creationId xmlns:p14="http://schemas.microsoft.com/office/powerpoint/2010/main" val="14312148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56948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3571"/>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47719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1624771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188756224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10738961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65867"/>
            <a:ext cx="11640152"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275924" y="1878394"/>
            <a:ext cx="11640152" cy="4351338"/>
          </a:xfrm>
        </p:spPr>
        <p:txBody>
          <a:bodyPr/>
          <a:lstStyle>
            <a:lvl1pPr>
              <a:buClr>
                <a:srgbClr val="002060"/>
              </a:buClr>
              <a:defRPr>
                <a:solidFill>
                  <a:srgbClr val="002060"/>
                </a:solidFill>
              </a:defRPr>
            </a:lvl1pPr>
            <a:lvl2pPr>
              <a:buClr>
                <a:srgbClr val="002060"/>
              </a:buClr>
              <a:defRPr>
                <a:solidFill>
                  <a:srgbClr val="002060"/>
                </a:solidFill>
              </a:defRPr>
            </a:lvl2pPr>
            <a:lvl3pPr>
              <a:buClr>
                <a:srgbClr val="002060"/>
              </a:buClr>
              <a:defRPr>
                <a:solidFill>
                  <a:srgbClr val="002060"/>
                </a:solidFill>
              </a:defRPr>
            </a:lvl3pPr>
            <a:lvl4pPr>
              <a:buClr>
                <a:srgbClr val="002060"/>
              </a:buClr>
              <a:defRPr>
                <a:solidFill>
                  <a:srgbClr val="002060"/>
                </a:solidFill>
              </a:defRPr>
            </a:lvl4pPr>
            <a:lvl5pPr>
              <a:buClr>
                <a:srgbClr val="002060"/>
              </a:buCl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71293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AA8D7CC-2106-4116-94F3-14847D7EA981}" type="datetimeFigureOut">
              <a:rPr lang="en-CA" smtClean="0"/>
              <a:t>2024-11-17</a:t>
            </a:fld>
            <a:endParaRPr lang="en-CA"/>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B5E39A7-7415-4971-B35E-317763E89219}" type="slidenum">
              <a:rPr lang="en-CA" smtClean="0"/>
              <a:t>‹#›</a:t>
            </a:fld>
            <a:endParaRPr lang="en-CA"/>
          </a:p>
        </p:txBody>
      </p:sp>
    </p:spTree>
    <p:extLst>
      <p:ext uri="{BB962C8B-B14F-4D97-AF65-F5344CB8AC3E}">
        <p14:creationId xmlns:p14="http://schemas.microsoft.com/office/powerpoint/2010/main" val="219959126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2" y="1046163"/>
            <a:ext cx="5445369" cy="1114784"/>
          </a:xfrm>
        </p:spPr>
        <p:txBody>
          <a:bodyPr lIns="0" tIns="0" rIns="0" bIns="0" anchor="b">
            <a:noAutofit/>
          </a:bodyPr>
          <a:lstStyle>
            <a:lvl1pPr>
              <a:defRPr sz="24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29" y="2506664"/>
            <a:ext cx="5445371" cy="3454523"/>
          </a:xfrm>
        </p:spPr>
        <p:txBody>
          <a:bodyPr lIns="0" tIns="0" rIns="0" bIns="0">
            <a:noAutofit/>
          </a:bodyPr>
          <a:lstStyle>
            <a:lvl1pPr>
              <a:lnSpc>
                <a:spcPct val="100000"/>
              </a:lnSpc>
              <a:buClr>
                <a:schemeClr val="accent1"/>
              </a:buClr>
              <a:defRPr sz="1350"/>
            </a:lvl1pPr>
            <a:lvl2pPr>
              <a:lnSpc>
                <a:spcPct val="100000"/>
              </a:lnSpc>
              <a:buClr>
                <a:schemeClr val="accent1"/>
              </a:buClr>
              <a:defRPr sz="1200"/>
            </a:lvl2pPr>
            <a:lvl3pPr>
              <a:lnSpc>
                <a:spcPct val="100000"/>
              </a:lnSpc>
              <a:buClr>
                <a:schemeClr val="accent1"/>
              </a:buClr>
              <a:defRPr sz="1050"/>
            </a:lvl3pPr>
            <a:lvl4pPr>
              <a:lnSpc>
                <a:spcPct val="100000"/>
              </a:lnSpc>
              <a:buClr>
                <a:schemeClr val="accent1"/>
              </a:buClr>
              <a:defRPr sz="900"/>
            </a:lvl4pPr>
            <a:lvl5pPr>
              <a:lnSpc>
                <a:spcPct val="100000"/>
              </a:lnSpc>
              <a:buClr>
                <a:schemeClr val="accent1"/>
              </a:buCl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9"/>
            <a:ext cx="2743200" cy="249385"/>
          </a:xfrm>
        </p:spPr>
        <p:txBody>
          <a:bodyPr/>
          <a:lstStyle>
            <a:lvl1pPr algn="r">
              <a:defRPr sz="675">
                <a:solidFill>
                  <a:schemeClr val="accent3"/>
                </a:solidFill>
              </a:defRPr>
            </a:lvl1pPr>
          </a:lstStyle>
          <a:p>
            <a:fld id="{48BB047D-A6CD-43AB-96F0-683C726B586B}" type="slidenum">
              <a:rPr lang="en-IN" smtClean="0"/>
              <a:pPr/>
              <a:t>‹#›</a:t>
            </a:fld>
            <a:endParaRPr lang="en-IN"/>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7" y="6462715"/>
            <a:ext cx="2262187" cy="249237"/>
          </a:xfrm>
        </p:spPr>
        <p:txBody>
          <a:bodyPr>
            <a:noAutofit/>
          </a:bodyPr>
          <a:lstStyle>
            <a:lvl1pPr marL="0" indent="0">
              <a:buNone/>
              <a:defRPr sz="1050" b="1" cap="all" baseline="0">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6" y="2"/>
            <a:ext cx="5210175" cy="5961063"/>
          </a:xfrm>
          <a:solidFill>
            <a:schemeClr val="bg1">
              <a:lumMod val="85000"/>
            </a:schemeClr>
          </a:solidFill>
        </p:spPr>
        <p:txBody>
          <a:bodyPr anchor="ctr"/>
          <a:lstStyle>
            <a:lvl1pPr marL="0" indent="0" algn="ctr">
              <a:buNone/>
              <a:defRPr/>
            </a:lvl1pPr>
          </a:lstStyle>
          <a:p>
            <a:r>
              <a:rPr lang="en-US"/>
              <a:t>Click icon to add picture</a:t>
            </a:r>
            <a:endParaRPr lang="en-IN"/>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2"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7"/>
            <a:ext cx="748799"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1"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1" y="2286312"/>
            <a:ext cx="5457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6745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4"/>
            <a:ext cx="7233557" cy="832077"/>
          </a:xfrm>
        </p:spPr>
        <p:txBody>
          <a:bodyPr anchor="b">
            <a:normAutofit/>
          </a:bodyPr>
          <a:lstStyle>
            <a:lvl1pPr algn="l">
              <a:defRPr sz="3600" b="1" cap="all" baseline="0">
                <a:solidFill>
                  <a:schemeClr val="tx1"/>
                </a:solidFill>
              </a:defRPr>
            </a:lvl1pPr>
          </a:lstStyle>
          <a:p>
            <a:r>
              <a:rPr lang="en-US"/>
              <a:t>Presentation title</a:t>
            </a:r>
            <a:endParaRPr lang="en-IN"/>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9"/>
            <a:ext cx="748799"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a:t>Click icon to add picture</a:t>
            </a:r>
            <a:endParaRPr lang="en-IN"/>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394476745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4"/>
            <a:ext cx="7233557" cy="832077"/>
          </a:xfrm>
        </p:spPr>
        <p:txBody>
          <a:bodyPr anchor="b">
            <a:normAutofit/>
          </a:bodyPr>
          <a:lstStyle>
            <a:lvl1pPr algn="l">
              <a:defRPr sz="3600" b="1" cap="all" baseline="0">
                <a:solidFill>
                  <a:schemeClr val="tx1"/>
                </a:solidFill>
              </a:defRPr>
            </a:lvl1pPr>
          </a:lstStyle>
          <a:p>
            <a:r>
              <a:rPr lang="en-US"/>
              <a:t>Presentation title</a:t>
            </a:r>
            <a:endParaRPr lang="en-IN"/>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35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9"/>
            <a:ext cx="748799"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1" y="2"/>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17911729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3600" b="1" kern="1200" cap="all" baseline="0" smtClean="0">
                <a:solidFill>
                  <a:schemeClr val="tx1"/>
                </a:solidFill>
                <a:latin typeface="+mn-lt"/>
                <a:ea typeface="+mn-ea"/>
                <a:cs typeface="+mn-cs"/>
              </a:defRPr>
            </a:lvl1pPr>
          </a:lstStyle>
          <a:p>
            <a:r>
              <a:rPr lang="en-US"/>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2"/>
            <a:ext cx="2743200" cy="365125"/>
          </a:xfrm>
          <a:prstGeom prst="rect">
            <a:avLst/>
          </a:prstGeom>
        </p:spPr>
        <p:txBody>
          <a:bodyPr/>
          <a:lstStyle/>
          <a:p>
            <a:fld id="{C1F93407-1483-4B80-86DE-DAE1D4D89093}" type="datetimeFigureOut">
              <a:rPr lang="en-IN" smtClean="0"/>
              <a:t>17-11-2024</a:t>
            </a:fld>
            <a:endParaRPr lang="en-IN"/>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4"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424363" cy="6858000"/>
          </a:xfrm>
          <a:solidFill>
            <a:schemeClr val="bg2"/>
          </a:solidFill>
        </p:spPr>
        <p:txBody>
          <a:bodyPr anchor="ctr"/>
          <a:lstStyle>
            <a:lvl1pPr marL="0" indent="0" algn="ctr">
              <a:buNone/>
              <a:defRPr/>
            </a:lvl1pPr>
          </a:lstStyle>
          <a:p>
            <a:r>
              <a:rPr lang="en-US"/>
              <a:t>Click icon to add picture</a:t>
            </a:r>
            <a:endParaRPr lang="en-IN"/>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6"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7" y="4184310"/>
            <a:ext cx="1268187"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10" y="4126311"/>
            <a:ext cx="3640479" cy="433938"/>
          </a:xfrm>
        </p:spPr>
        <p:txBody>
          <a:bodyPr>
            <a:normAutofit/>
          </a:bodyPr>
          <a:lstStyle>
            <a:lvl1pPr marL="0" indent="0" algn="l">
              <a:buNone/>
              <a:defRPr sz="1350" b="0" cap="none"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3" y="4836222"/>
            <a:ext cx="3638675" cy="453938"/>
          </a:xfrm>
        </p:spPr>
        <p:txBody>
          <a:bodyPr vert="horz" lIns="91440" tIns="45720" rIns="91440" bIns="45720" rtlCol="0">
            <a:normAutofit/>
          </a:bodyPr>
          <a:lstStyle>
            <a:lvl1pPr marL="0" indent="0">
              <a:buNone/>
              <a:defRPr lang="en-US" sz="1350" b="0" cap="none" baseline="0" dirty="0" smtClean="0"/>
            </a:lvl1pPr>
            <a:lvl2pPr>
              <a:defRPr lang="en-US" sz="1500" dirty="0" smtClean="0"/>
            </a:lvl2pPr>
            <a:lvl3pPr>
              <a:defRPr lang="en-US" sz="1350" dirty="0" smtClean="0"/>
            </a:lvl3pPr>
            <a:lvl4pPr>
              <a:defRPr lang="en-US" sz="1200" dirty="0" smtClean="0"/>
            </a:lvl4pPr>
            <a:lvl5pPr>
              <a:defRPr lang="en-IN" sz="1200" dirty="0"/>
            </a:lvl5pPr>
          </a:lstStyle>
          <a:p>
            <a:pPr marL="171450" lvl="0" indent="-171450"/>
            <a:r>
              <a:rPr lang="en-US"/>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9"/>
            <a:ext cx="748799"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35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3" y="4809679"/>
            <a:ext cx="542081" cy="542081"/>
          </a:xfrm>
          <a:prstGeom prst="rect">
            <a:avLst/>
          </a:prstGeom>
        </p:spPr>
      </p:pic>
    </p:spTree>
    <p:extLst>
      <p:ext uri="{BB962C8B-B14F-4D97-AF65-F5344CB8AC3E}">
        <p14:creationId xmlns:p14="http://schemas.microsoft.com/office/powerpoint/2010/main" val="303929624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275924" y="195440"/>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999959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ustom Layout">
  <p:cSld name="3_Custom Layout">
    <p:spTree>
      <p:nvGrpSpPr>
        <p:cNvPr id="1" name="Shape 24"/>
        <p:cNvGrpSpPr/>
        <p:nvPr/>
      </p:nvGrpSpPr>
      <p:grpSpPr>
        <a:xfrm>
          <a:off x="0" y="0"/>
          <a:ext cx="0" cy="0"/>
          <a:chOff x="0" y="0"/>
          <a:chExt cx="0" cy="0"/>
        </a:xfrm>
      </p:grpSpPr>
      <p:sp>
        <p:nvSpPr>
          <p:cNvPr id="25" name="Google Shape;25;p6"/>
          <p:cNvSpPr>
            <a:spLocks noGrp="1"/>
          </p:cNvSpPr>
          <p:nvPr>
            <p:ph type="pic" idx="2"/>
          </p:nvPr>
        </p:nvSpPr>
        <p:spPr>
          <a:xfrm>
            <a:off x="0" y="0"/>
            <a:ext cx="6241773" cy="6858000"/>
          </a:xfrm>
          <a:prstGeom prst="rect">
            <a:avLst/>
          </a:prstGeom>
          <a:noFill/>
          <a:ln>
            <a:noFill/>
          </a:ln>
        </p:spPr>
      </p:sp>
    </p:spTree>
    <p:extLst>
      <p:ext uri="{BB962C8B-B14F-4D97-AF65-F5344CB8AC3E}">
        <p14:creationId xmlns:p14="http://schemas.microsoft.com/office/powerpoint/2010/main" val="243350514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38200" y="3806688"/>
            <a:ext cx="10515600" cy="13123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4800"/>
              <a:buFont typeface="Corbe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
          <p:cNvPicPr preferRelativeResize="0"/>
          <p:nvPr/>
        </p:nvPicPr>
        <p:blipFill rotWithShape="1">
          <a:blip r:embed="rId2">
            <a:alphaModFix/>
          </a:blip>
          <a:srcRect l="19754" t="32520" r="20000" b="30216"/>
          <a:stretch/>
        </p:blipFill>
        <p:spPr>
          <a:xfrm>
            <a:off x="2229368" y="97228"/>
            <a:ext cx="7733265" cy="3587437"/>
          </a:xfrm>
          <a:prstGeom prst="rect">
            <a:avLst/>
          </a:prstGeom>
          <a:noFill/>
          <a:ln>
            <a:noFill/>
          </a:ln>
        </p:spPr>
      </p:pic>
      <p:pic>
        <p:nvPicPr>
          <p:cNvPr id="15" name="Google Shape;15;p2"/>
          <p:cNvPicPr preferRelativeResize="0"/>
          <p:nvPr/>
        </p:nvPicPr>
        <p:blipFill rotWithShape="1">
          <a:blip r:embed="rId3">
            <a:alphaModFix/>
          </a:blip>
          <a:srcRect/>
          <a:stretch/>
        </p:blipFill>
        <p:spPr>
          <a:xfrm>
            <a:off x="0" y="6152322"/>
            <a:ext cx="12192000" cy="705678"/>
          </a:xfrm>
          <a:prstGeom prst="rect">
            <a:avLst/>
          </a:prstGeom>
          <a:noFill/>
          <a:ln>
            <a:noFill/>
          </a:ln>
        </p:spPr>
      </p:pic>
    </p:spTree>
    <p:extLst>
      <p:ext uri="{BB962C8B-B14F-4D97-AF65-F5344CB8AC3E}">
        <p14:creationId xmlns:p14="http://schemas.microsoft.com/office/powerpoint/2010/main" val="2354366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053175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75924" y="165867"/>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43840" y="1594614"/>
            <a:ext cx="1164015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060"/>
              </a:buClr>
              <a:buSzPts val="2800"/>
              <a:buChar char="•"/>
              <a:defRPr>
                <a:solidFill>
                  <a:srgbClr val="002060"/>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4"/>
          <p:cNvPicPr preferRelativeResize="0"/>
          <p:nvPr/>
        </p:nvPicPr>
        <p:blipFill rotWithShape="1">
          <a:blip r:embed="rId2">
            <a:alphaModFix/>
          </a:blip>
          <a:srcRect/>
          <a:stretch/>
        </p:blipFill>
        <p:spPr>
          <a:xfrm>
            <a:off x="0" y="6152322"/>
            <a:ext cx="12192000" cy="705678"/>
          </a:xfrm>
          <a:prstGeom prst="rect">
            <a:avLst/>
          </a:prstGeom>
          <a:noFill/>
          <a:ln>
            <a:noFill/>
          </a:ln>
        </p:spPr>
      </p:pic>
    </p:spTree>
    <p:extLst>
      <p:ext uri="{BB962C8B-B14F-4D97-AF65-F5344CB8AC3E}">
        <p14:creationId xmlns:p14="http://schemas.microsoft.com/office/powerpoint/2010/main" val="11208737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65867"/>
            <a:ext cx="11640152"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243840" y="1594614"/>
            <a:ext cx="11640152" cy="4351338"/>
          </a:xfrm>
        </p:spPr>
        <p:txBody>
          <a:bodyPr/>
          <a:lstStyle>
            <a:lvl1pPr>
              <a:buClr>
                <a:srgbClr val="002060"/>
              </a:buClr>
              <a:defRPr>
                <a:solidFill>
                  <a:srgbClr val="002060"/>
                </a:solidFill>
              </a:defRPr>
            </a:lvl1pPr>
            <a:lvl2pPr>
              <a:buClr>
                <a:srgbClr val="002060"/>
              </a:buClr>
              <a:defRPr>
                <a:solidFill>
                  <a:srgbClr val="002060"/>
                </a:solidFill>
              </a:defRPr>
            </a:lvl2pPr>
            <a:lvl3pPr>
              <a:buClr>
                <a:srgbClr val="002060"/>
              </a:buClr>
              <a:defRPr>
                <a:solidFill>
                  <a:srgbClr val="002060"/>
                </a:solidFill>
              </a:defRPr>
            </a:lvl3pPr>
            <a:lvl4pPr>
              <a:buClr>
                <a:srgbClr val="002060"/>
              </a:buClr>
              <a:defRPr>
                <a:solidFill>
                  <a:srgbClr val="002060"/>
                </a:solidFill>
              </a:defRPr>
            </a:lvl4pPr>
            <a:lvl5pPr>
              <a:buClr>
                <a:srgbClr val="002060"/>
              </a:buCl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85B35D6-C4B3-4DB0-985F-3D02F752D9F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27132605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75924" y="165867"/>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75924" y="1878394"/>
            <a:ext cx="1164015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060"/>
              </a:buClr>
              <a:buSzPts val="2800"/>
              <a:buChar char="•"/>
              <a:defRPr>
                <a:solidFill>
                  <a:srgbClr val="002060"/>
                </a:solidFill>
              </a:defRPr>
            </a:lvl1pPr>
            <a:lvl2pPr marL="914400" lvl="1" indent="-381000" algn="l">
              <a:lnSpc>
                <a:spcPct val="90000"/>
              </a:lnSpc>
              <a:spcBef>
                <a:spcPts val="500"/>
              </a:spcBef>
              <a:spcAft>
                <a:spcPts val="0"/>
              </a:spcAft>
              <a:buClr>
                <a:srgbClr val="002060"/>
              </a:buClr>
              <a:buSzPts val="2400"/>
              <a:buChar char="•"/>
              <a:defRPr>
                <a:solidFill>
                  <a:srgbClr val="002060"/>
                </a:solidFill>
              </a:defRPr>
            </a:lvl2pPr>
            <a:lvl3pPr marL="1371600" lvl="2" indent="-355600" algn="l">
              <a:lnSpc>
                <a:spcPct val="90000"/>
              </a:lnSpc>
              <a:spcBef>
                <a:spcPts val="500"/>
              </a:spcBef>
              <a:spcAft>
                <a:spcPts val="0"/>
              </a:spcAft>
              <a:buClr>
                <a:srgbClr val="002060"/>
              </a:buClr>
              <a:buSzPts val="2000"/>
              <a:buChar char="•"/>
              <a:defRPr>
                <a:solidFill>
                  <a:srgbClr val="002060"/>
                </a:solidFill>
              </a:defRPr>
            </a:lvl3pPr>
            <a:lvl4pPr marL="1828800" lvl="3" indent="-342900" algn="l">
              <a:lnSpc>
                <a:spcPct val="90000"/>
              </a:lnSpc>
              <a:spcBef>
                <a:spcPts val="500"/>
              </a:spcBef>
              <a:spcAft>
                <a:spcPts val="0"/>
              </a:spcAft>
              <a:buClr>
                <a:srgbClr val="002060"/>
              </a:buClr>
              <a:buSzPts val="1800"/>
              <a:buChar char="•"/>
              <a:defRPr>
                <a:solidFill>
                  <a:srgbClr val="002060"/>
                </a:solidFill>
              </a:defRPr>
            </a:lvl4pPr>
            <a:lvl5pPr marL="2286000" lvl="4" indent="-342900" algn="l">
              <a:lnSpc>
                <a:spcPct val="90000"/>
              </a:lnSpc>
              <a:spcBef>
                <a:spcPts val="500"/>
              </a:spcBef>
              <a:spcAft>
                <a:spcPts val="0"/>
              </a:spcAft>
              <a:buClr>
                <a:srgbClr val="002060"/>
              </a:buClr>
              <a:buSzPts val="1800"/>
              <a:buChar char="•"/>
              <a:defRPr>
                <a:solidFill>
                  <a:srgbClr val="0020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100435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
        <p:cNvGrpSpPr/>
        <p:nvPr/>
      </p:nvGrpSpPr>
      <p:grpSpPr>
        <a:xfrm>
          <a:off x="0" y="0"/>
          <a:ext cx="0" cy="0"/>
          <a:chOff x="0" y="0"/>
          <a:chExt cx="0" cy="0"/>
        </a:xfrm>
      </p:grpSpPr>
      <p:sp>
        <p:nvSpPr>
          <p:cNvPr id="25" name="Google Shape;25;p6"/>
          <p:cNvSpPr>
            <a:spLocks noGrp="1"/>
          </p:cNvSpPr>
          <p:nvPr>
            <p:ph type="pic" idx="2"/>
          </p:nvPr>
        </p:nvSpPr>
        <p:spPr>
          <a:xfrm>
            <a:off x="0" y="0"/>
            <a:ext cx="6241773" cy="6858000"/>
          </a:xfrm>
          <a:prstGeom prst="rect">
            <a:avLst/>
          </a:prstGeom>
          <a:noFill/>
          <a:ln>
            <a:noFill/>
          </a:ln>
        </p:spPr>
      </p:sp>
    </p:spTree>
    <p:extLst>
      <p:ext uri="{BB962C8B-B14F-4D97-AF65-F5344CB8AC3E}">
        <p14:creationId xmlns:p14="http://schemas.microsoft.com/office/powerpoint/2010/main" val="444180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275924" y="174309"/>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275924" y="1848637"/>
            <a:ext cx="544148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body" idx="2"/>
          </p:nvPr>
        </p:nvSpPr>
        <p:spPr>
          <a:xfrm>
            <a:off x="6474593" y="1848637"/>
            <a:ext cx="544148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4151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83596" y="164254"/>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283596" y="1959819"/>
            <a:ext cx="5441483" cy="40036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6482265" y="1959819"/>
            <a:ext cx="5441483" cy="40036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8"/>
          <p:cNvPicPr preferRelativeResize="0"/>
          <p:nvPr/>
        </p:nvPicPr>
        <p:blipFill rotWithShape="1">
          <a:blip r:embed="rId2">
            <a:alphaModFix/>
          </a:blip>
          <a:srcRect/>
          <a:stretch/>
        </p:blipFill>
        <p:spPr>
          <a:xfrm>
            <a:off x="0" y="6152322"/>
            <a:ext cx="12192000" cy="705678"/>
          </a:xfrm>
          <a:prstGeom prst="rect">
            <a:avLst/>
          </a:prstGeom>
          <a:noFill/>
          <a:ln>
            <a:noFill/>
          </a:ln>
        </p:spPr>
      </p:pic>
    </p:spTree>
    <p:extLst>
      <p:ext uri="{BB962C8B-B14F-4D97-AF65-F5344CB8AC3E}">
        <p14:creationId xmlns:p14="http://schemas.microsoft.com/office/powerpoint/2010/main" val="1243737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9"/>
          <p:cNvSpPr>
            <a:spLocks noGrp="1"/>
          </p:cNvSpPr>
          <p:nvPr>
            <p:ph type="pic" idx="2"/>
          </p:nvPr>
        </p:nvSpPr>
        <p:spPr>
          <a:xfrm>
            <a:off x="0" y="1"/>
            <a:ext cx="12192000" cy="5158409"/>
          </a:xfrm>
          <a:prstGeom prst="rect">
            <a:avLst/>
          </a:prstGeom>
          <a:noFill/>
          <a:ln>
            <a:noFill/>
          </a:ln>
        </p:spPr>
      </p:sp>
    </p:spTree>
    <p:extLst>
      <p:ext uri="{BB962C8B-B14F-4D97-AF65-F5344CB8AC3E}">
        <p14:creationId xmlns:p14="http://schemas.microsoft.com/office/powerpoint/2010/main" val="255580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275924" y="2213795"/>
            <a:ext cx="11640152" cy="132556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800"/>
              <a:buFont typeface="Corbe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11"/>
          <p:cNvPicPr preferRelativeResize="0"/>
          <p:nvPr/>
        </p:nvPicPr>
        <p:blipFill rotWithShape="1">
          <a:blip r:embed="rId2">
            <a:alphaModFix/>
          </a:blip>
          <a:srcRect l="14736" t="32520" r="20001" b="30216"/>
          <a:stretch/>
        </p:blipFill>
        <p:spPr>
          <a:xfrm>
            <a:off x="7539546" y="124154"/>
            <a:ext cx="4551041" cy="1948873"/>
          </a:xfrm>
          <a:prstGeom prst="rect">
            <a:avLst/>
          </a:prstGeom>
          <a:noFill/>
          <a:ln>
            <a:noFill/>
          </a:ln>
        </p:spPr>
      </p:pic>
      <p:grpSp>
        <p:nvGrpSpPr>
          <p:cNvPr id="42" name="Google Shape;42;p11"/>
          <p:cNvGrpSpPr/>
          <p:nvPr/>
        </p:nvGrpSpPr>
        <p:grpSpPr>
          <a:xfrm>
            <a:off x="0" y="5082708"/>
            <a:ext cx="12192000" cy="1775293"/>
            <a:chOff x="0" y="5082707"/>
            <a:chExt cx="9144000" cy="1775293"/>
          </a:xfrm>
        </p:grpSpPr>
        <p:pic>
          <p:nvPicPr>
            <p:cNvPr id="43" name="Google Shape;43;p11" descr="University of Alberta: Open Grad Student Position - Obesity Canada"/>
            <p:cNvPicPr preferRelativeResize="0"/>
            <p:nvPr/>
          </p:nvPicPr>
          <p:blipFill rotWithShape="1">
            <a:blip r:embed="rId3">
              <a:alphaModFix/>
            </a:blip>
            <a:srcRect/>
            <a:stretch/>
          </p:blipFill>
          <p:spPr>
            <a:xfrm>
              <a:off x="6583680" y="5111035"/>
              <a:ext cx="2193878" cy="800014"/>
            </a:xfrm>
            <a:prstGeom prst="rect">
              <a:avLst/>
            </a:prstGeom>
            <a:noFill/>
            <a:ln>
              <a:noFill/>
            </a:ln>
          </p:spPr>
        </p:pic>
        <p:pic>
          <p:nvPicPr>
            <p:cNvPr id="44" name="Google Shape;44;p11"/>
            <p:cNvPicPr preferRelativeResize="0"/>
            <p:nvPr/>
          </p:nvPicPr>
          <p:blipFill rotWithShape="1">
            <a:blip r:embed="rId4">
              <a:alphaModFix/>
            </a:blip>
            <a:srcRect l="5669" t="30435" r="9028" b="26133"/>
            <a:stretch/>
          </p:blipFill>
          <p:spPr>
            <a:xfrm>
              <a:off x="206943" y="5082707"/>
              <a:ext cx="3113774" cy="883371"/>
            </a:xfrm>
            <a:prstGeom prst="rect">
              <a:avLst/>
            </a:prstGeom>
            <a:noFill/>
            <a:ln>
              <a:noFill/>
            </a:ln>
          </p:spPr>
        </p:pic>
        <p:pic>
          <p:nvPicPr>
            <p:cNvPr id="45" name="Google Shape;45;p11"/>
            <p:cNvPicPr preferRelativeResize="0"/>
            <p:nvPr/>
          </p:nvPicPr>
          <p:blipFill rotWithShape="1">
            <a:blip r:embed="rId5">
              <a:alphaModFix/>
            </a:blip>
            <a:srcRect/>
            <a:stretch/>
          </p:blipFill>
          <p:spPr>
            <a:xfrm>
              <a:off x="3494338" y="5085092"/>
              <a:ext cx="2915720" cy="924879"/>
            </a:xfrm>
            <a:prstGeom prst="rect">
              <a:avLst/>
            </a:prstGeom>
            <a:noFill/>
            <a:ln>
              <a:noFill/>
            </a:ln>
          </p:spPr>
        </p:pic>
        <p:pic>
          <p:nvPicPr>
            <p:cNvPr id="46" name="Google Shape;46;p11"/>
            <p:cNvPicPr preferRelativeResize="0"/>
            <p:nvPr/>
          </p:nvPicPr>
          <p:blipFill rotWithShape="1">
            <a:blip r:embed="rId6">
              <a:alphaModFix/>
            </a:blip>
            <a:srcRect/>
            <a:stretch/>
          </p:blipFill>
          <p:spPr>
            <a:xfrm>
              <a:off x="0" y="6152322"/>
              <a:ext cx="9144000" cy="705678"/>
            </a:xfrm>
            <a:prstGeom prst="rect">
              <a:avLst/>
            </a:prstGeom>
            <a:noFill/>
            <a:ln>
              <a:noFill/>
            </a:ln>
          </p:spPr>
        </p:pic>
      </p:grpSp>
      <p:sp>
        <p:nvSpPr>
          <p:cNvPr id="47" name="Google Shape;47;p11"/>
          <p:cNvSpPr txBox="1">
            <a:spLocks noGrp="1"/>
          </p:cNvSpPr>
          <p:nvPr>
            <p:ph type="body" idx="1"/>
          </p:nvPr>
        </p:nvSpPr>
        <p:spPr>
          <a:xfrm>
            <a:off x="3302809" y="3680126"/>
            <a:ext cx="5586383" cy="6483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8751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275924" y="2111988"/>
            <a:ext cx="11640152"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4800"/>
              <a:buFont typeface="Corbe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12"/>
          <p:cNvPicPr preferRelativeResize="0"/>
          <p:nvPr/>
        </p:nvPicPr>
        <p:blipFill rotWithShape="1">
          <a:blip r:embed="rId2">
            <a:alphaModFix/>
          </a:blip>
          <a:srcRect l="14736" t="32520" r="20001" b="30216"/>
          <a:stretch/>
        </p:blipFill>
        <p:spPr>
          <a:xfrm>
            <a:off x="7832210" y="47563"/>
            <a:ext cx="4218621" cy="1806522"/>
          </a:xfrm>
          <a:prstGeom prst="rect">
            <a:avLst/>
          </a:prstGeom>
          <a:noFill/>
          <a:ln>
            <a:noFill/>
          </a:ln>
        </p:spPr>
      </p:pic>
      <p:pic>
        <p:nvPicPr>
          <p:cNvPr id="51" name="Google Shape;51;p12" descr="University of Alberta: Open Grad Student Position - Obesity Canada"/>
          <p:cNvPicPr preferRelativeResize="0"/>
          <p:nvPr/>
        </p:nvPicPr>
        <p:blipFill rotWithShape="1">
          <a:blip r:embed="rId3">
            <a:alphaModFix/>
          </a:blip>
          <a:srcRect/>
          <a:stretch/>
        </p:blipFill>
        <p:spPr>
          <a:xfrm>
            <a:off x="8778240" y="5842555"/>
            <a:ext cx="2925171" cy="800014"/>
          </a:xfrm>
          <a:prstGeom prst="rect">
            <a:avLst/>
          </a:prstGeom>
          <a:noFill/>
          <a:ln>
            <a:noFill/>
          </a:ln>
        </p:spPr>
      </p:pic>
      <p:pic>
        <p:nvPicPr>
          <p:cNvPr id="52" name="Google Shape;52;p12"/>
          <p:cNvPicPr preferRelativeResize="0"/>
          <p:nvPr/>
        </p:nvPicPr>
        <p:blipFill rotWithShape="1">
          <a:blip r:embed="rId4">
            <a:alphaModFix/>
          </a:blip>
          <a:srcRect l="5669" t="30435" r="9028" b="26133"/>
          <a:stretch/>
        </p:blipFill>
        <p:spPr>
          <a:xfrm>
            <a:off x="275924" y="5814228"/>
            <a:ext cx="4151699" cy="883371"/>
          </a:xfrm>
          <a:prstGeom prst="rect">
            <a:avLst/>
          </a:prstGeom>
          <a:noFill/>
          <a:ln>
            <a:noFill/>
          </a:ln>
        </p:spPr>
      </p:pic>
      <p:pic>
        <p:nvPicPr>
          <p:cNvPr id="53" name="Google Shape;53;p12"/>
          <p:cNvPicPr preferRelativeResize="0"/>
          <p:nvPr/>
        </p:nvPicPr>
        <p:blipFill rotWithShape="1">
          <a:blip r:embed="rId5">
            <a:alphaModFix/>
          </a:blip>
          <a:srcRect/>
          <a:stretch/>
        </p:blipFill>
        <p:spPr>
          <a:xfrm>
            <a:off x="4659117" y="5816613"/>
            <a:ext cx="3887627" cy="924879"/>
          </a:xfrm>
          <a:prstGeom prst="rect">
            <a:avLst/>
          </a:prstGeom>
          <a:noFill/>
          <a:ln>
            <a:noFill/>
          </a:ln>
        </p:spPr>
      </p:pic>
      <p:sp>
        <p:nvSpPr>
          <p:cNvPr id="54" name="Google Shape;54;p12"/>
          <p:cNvSpPr txBox="1">
            <a:spLocks noGrp="1"/>
          </p:cNvSpPr>
          <p:nvPr>
            <p:ph type="body" idx="1"/>
          </p:nvPr>
        </p:nvSpPr>
        <p:spPr>
          <a:xfrm>
            <a:off x="2697601" y="3693050"/>
            <a:ext cx="7017600" cy="6773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65167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5"/>
        <p:cNvGrpSpPr/>
        <p:nvPr/>
      </p:nvGrpSpPr>
      <p:grpSpPr>
        <a:xfrm>
          <a:off x="0" y="0"/>
          <a:ext cx="0" cy="0"/>
          <a:chOff x="0" y="0"/>
          <a:chExt cx="0" cy="0"/>
        </a:xfrm>
      </p:grpSpPr>
      <p:sp>
        <p:nvSpPr>
          <p:cNvPr id="56" name="Google Shape;56;p13"/>
          <p:cNvSpPr>
            <a:spLocks noGrp="1"/>
          </p:cNvSpPr>
          <p:nvPr>
            <p:ph type="pic" idx="2"/>
          </p:nvPr>
        </p:nvSpPr>
        <p:spPr>
          <a:xfrm>
            <a:off x="0" y="1"/>
            <a:ext cx="12192000" cy="6857999"/>
          </a:xfrm>
          <a:prstGeom prst="rect">
            <a:avLst/>
          </a:prstGeom>
          <a:noFill/>
          <a:ln>
            <a:noFill/>
          </a:ln>
        </p:spPr>
      </p:sp>
    </p:spTree>
    <p:extLst>
      <p:ext uri="{BB962C8B-B14F-4D97-AF65-F5344CB8AC3E}">
        <p14:creationId xmlns:p14="http://schemas.microsoft.com/office/powerpoint/2010/main" val="2104274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275924" y="195440"/>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60889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200" y="133571"/>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13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5924" y="174309"/>
            <a:ext cx="11640152"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75924" y="1848637"/>
            <a:ext cx="54414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74593" y="1848637"/>
            <a:ext cx="544148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915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6699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a:spLocks noGrp="1"/>
          </p:cNvSpPr>
          <p:nvPr>
            <p:ph type="pic" idx="2"/>
          </p:nvPr>
        </p:nvSpPr>
        <p:spPr>
          <a:xfrm>
            <a:off x="5183188" y="987427"/>
            <a:ext cx="6172200" cy="4873625"/>
          </a:xfrm>
          <a:prstGeom prst="rect">
            <a:avLst/>
          </a:prstGeom>
          <a:noFill/>
          <a:ln>
            <a:noFill/>
          </a:ln>
        </p:spPr>
      </p:sp>
      <p:sp>
        <p:nvSpPr>
          <p:cNvPr id="75" name="Google Shape;75;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9557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283596" y="353095"/>
            <a:ext cx="1164015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8"/>
          <p:cNvSpPr txBox="1">
            <a:spLocks noGrp="1"/>
          </p:cNvSpPr>
          <p:nvPr>
            <p:ph type="body" idx="1"/>
          </p:nvPr>
        </p:nvSpPr>
        <p:spPr>
          <a:xfrm rot="5400000">
            <a:off x="4102957" y="-1966646"/>
            <a:ext cx="4001431" cy="116401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0471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5353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Content, and Large Photo">
  <p:cSld name="Title, Content, and Large Photo">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5908432" y="1046163"/>
            <a:ext cx="5445369" cy="1114784"/>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accent1"/>
              </a:buClr>
              <a:buSzPts val="2400"/>
              <a:buFont typeface="Corbe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0"/>
          <p:cNvSpPr txBox="1">
            <a:spLocks noGrp="1"/>
          </p:cNvSpPr>
          <p:nvPr>
            <p:ph type="body" idx="1"/>
          </p:nvPr>
        </p:nvSpPr>
        <p:spPr>
          <a:xfrm>
            <a:off x="5908429" y="2506664"/>
            <a:ext cx="5445371" cy="3454523"/>
          </a:xfrm>
          <a:prstGeom prst="rect">
            <a:avLst/>
          </a:prstGeom>
          <a:noFill/>
          <a:ln>
            <a:noFill/>
          </a:ln>
        </p:spPr>
        <p:txBody>
          <a:bodyPr spcFirstLastPara="1" wrap="square" lIns="0" tIns="0" rIns="0" bIns="0" anchor="t" anchorCtr="0">
            <a:noAutofit/>
          </a:bodyPr>
          <a:lstStyle>
            <a:lvl1pPr marL="457200" lvl="0" indent="-314325" algn="l">
              <a:lnSpc>
                <a:spcPct val="100000"/>
              </a:lnSpc>
              <a:spcBef>
                <a:spcPts val="1000"/>
              </a:spcBef>
              <a:spcAft>
                <a:spcPts val="0"/>
              </a:spcAft>
              <a:buClr>
                <a:schemeClr val="accent1"/>
              </a:buClr>
              <a:buSzPts val="1350"/>
              <a:buChar char="•"/>
              <a:defRPr sz="1350"/>
            </a:lvl1pPr>
            <a:lvl2pPr marL="914400" lvl="1" indent="-304800" algn="l">
              <a:lnSpc>
                <a:spcPct val="100000"/>
              </a:lnSpc>
              <a:spcBef>
                <a:spcPts val="500"/>
              </a:spcBef>
              <a:spcAft>
                <a:spcPts val="0"/>
              </a:spcAft>
              <a:buClr>
                <a:schemeClr val="accent1"/>
              </a:buClr>
              <a:buSzPts val="1200"/>
              <a:buChar char="•"/>
              <a:defRPr sz="1200"/>
            </a:lvl2pPr>
            <a:lvl3pPr marL="1371600" lvl="2" indent="-295275" algn="l">
              <a:lnSpc>
                <a:spcPct val="100000"/>
              </a:lnSpc>
              <a:spcBef>
                <a:spcPts val="500"/>
              </a:spcBef>
              <a:spcAft>
                <a:spcPts val="0"/>
              </a:spcAft>
              <a:buClr>
                <a:schemeClr val="accent1"/>
              </a:buClr>
              <a:buSzPts val="1050"/>
              <a:buChar char="•"/>
              <a:defRPr sz="1050"/>
            </a:lvl3pPr>
            <a:lvl4pPr marL="1828800" lvl="3" indent="-285750" algn="l">
              <a:lnSpc>
                <a:spcPct val="100000"/>
              </a:lnSpc>
              <a:spcBef>
                <a:spcPts val="500"/>
              </a:spcBef>
              <a:spcAft>
                <a:spcPts val="0"/>
              </a:spcAft>
              <a:buClr>
                <a:schemeClr val="accent1"/>
              </a:buClr>
              <a:buSzPts val="900"/>
              <a:buChar char="•"/>
              <a:defRPr sz="900"/>
            </a:lvl4pPr>
            <a:lvl5pPr marL="2286000" lvl="4" indent="-285750" algn="l">
              <a:lnSpc>
                <a:spcPct val="100000"/>
              </a:lnSpc>
              <a:spcBef>
                <a:spcPts val="500"/>
              </a:spcBef>
              <a:spcAft>
                <a:spcPts val="0"/>
              </a:spcAft>
              <a:buClr>
                <a:schemeClr val="accent1"/>
              </a:buClr>
              <a:buSzPts val="900"/>
              <a:buChar char="•"/>
              <a:defRPr sz="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0"/>
          <p:cNvSpPr txBox="1">
            <a:spLocks noGrp="1"/>
          </p:cNvSpPr>
          <p:nvPr>
            <p:ph type="sldNum" idx="12"/>
          </p:nvPr>
        </p:nvSpPr>
        <p:spPr>
          <a:xfrm>
            <a:off x="9085384" y="6463209"/>
            <a:ext cx="2743200" cy="24938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675">
                <a:solidFill>
                  <a:schemeClr val="accent3"/>
                </a:solidFill>
                <a:latin typeface="Calibri"/>
                <a:ea typeface="Calibri"/>
                <a:cs typeface="Calibri"/>
                <a:sym typeface="Calibri"/>
              </a:defRPr>
            </a:lvl1pPr>
            <a:lvl2pPr marL="0" marR="0" lvl="1" indent="0" algn="r" rtl="0">
              <a:spcBef>
                <a:spcPts val="0"/>
              </a:spcBef>
              <a:buNone/>
              <a:defRPr sz="675">
                <a:solidFill>
                  <a:schemeClr val="accent3"/>
                </a:solidFill>
                <a:latin typeface="Calibri"/>
                <a:ea typeface="Calibri"/>
                <a:cs typeface="Calibri"/>
                <a:sym typeface="Calibri"/>
              </a:defRPr>
            </a:lvl2pPr>
            <a:lvl3pPr marL="0" marR="0" lvl="2" indent="0" algn="r" rtl="0">
              <a:spcBef>
                <a:spcPts val="0"/>
              </a:spcBef>
              <a:buNone/>
              <a:defRPr sz="675">
                <a:solidFill>
                  <a:schemeClr val="accent3"/>
                </a:solidFill>
                <a:latin typeface="Calibri"/>
                <a:ea typeface="Calibri"/>
                <a:cs typeface="Calibri"/>
                <a:sym typeface="Calibri"/>
              </a:defRPr>
            </a:lvl3pPr>
            <a:lvl4pPr marL="0" marR="0" lvl="3" indent="0" algn="r" rtl="0">
              <a:spcBef>
                <a:spcPts val="0"/>
              </a:spcBef>
              <a:buNone/>
              <a:defRPr sz="675">
                <a:solidFill>
                  <a:schemeClr val="accent3"/>
                </a:solidFill>
                <a:latin typeface="Calibri"/>
                <a:ea typeface="Calibri"/>
                <a:cs typeface="Calibri"/>
                <a:sym typeface="Calibri"/>
              </a:defRPr>
            </a:lvl4pPr>
            <a:lvl5pPr marL="0" marR="0" lvl="4" indent="0" algn="r" rtl="0">
              <a:spcBef>
                <a:spcPts val="0"/>
              </a:spcBef>
              <a:buNone/>
              <a:defRPr sz="675">
                <a:solidFill>
                  <a:schemeClr val="accent3"/>
                </a:solidFill>
                <a:latin typeface="Calibri"/>
                <a:ea typeface="Calibri"/>
                <a:cs typeface="Calibri"/>
                <a:sym typeface="Calibri"/>
              </a:defRPr>
            </a:lvl5pPr>
            <a:lvl6pPr marL="0" marR="0" lvl="5" indent="0" algn="r" rtl="0">
              <a:spcBef>
                <a:spcPts val="0"/>
              </a:spcBef>
              <a:buNone/>
              <a:defRPr sz="675">
                <a:solidFill>
                  <a:schemeClr val="accent3"/>
                </a:solidFill>
                <a:latin typeface="Calibri"/>
                <a:ea typeface="Calibri"/>
                <a:cs typeface="Calibri"/>
                <a:sym typeface="Calibri"/>
              </a:defRPr>
            </a:lvl6pPr>
            <a:lvl7pPr marL="0" marR="0" lvl="6" indent="0" algn="r" rtl="0">
              <a:spcBef>
                <a:spcPts val="0"/>
              </a:spcBef>
              <a:buNone/>
              <a:defRPr sz="675">
                <a:solidFill>
                  <a:schemeClr val="accent3"/>
                </a:solidFill>
                <a:latin typeface="Calibri"/>
                <a:ea typeface="Calibri"/>
                <a:cs typeface="Calibri"/>
                <a:sym typeface="Calibri"/>
              </a:defRPr>
            </a:lvl7pPr>
            <a:lvl8pPr marL="0" marR="0" lvl="7" indent="0" algn="r" rtl="0">
              <a:spcBef>
                <a:spcPts val="0"/>
              </a:spcBef>
              <a:buNone/>
              <a:defRPr sz="675">
                <a:solidFill>
                  <a:schemeClr val="accent3"/>
                </a:solidFill>
                <a:latin typeface="Calibri"/>
                <a:ea typeface="Calibri"/>
                <a:cs typeface="Calibri"/>
                <a:sym typeface="Calibri"/>
              </a:defRPr>
            </a:lvl8pPr>
            <a:lvl9pPr marL="0" marR="0" lvl="8" indent="0" algn="r" rtl="0">
              <a:spcBef>
                <a:spcPts val="0"/>
              </a:spcBef>
              <a:buNone/>
              <a:defRPr sz="675">
                <a:solidFill>
                  <a:schemeClr val="accent3"/>
                </a:solidFill>
                <a:latin typeface="Calibri"/>
                <a:ea typeface="Calibri"/>
                <a:cs typeface="Calibri"/>
                <a:sym typeface="Calibri"/>
              </a:defRPr>
            </a:lvl9pPr>
          </a:lstStyle>
          <a:p>
            <a:fld id="{00000000-1234-1234-1234-123412341234}" type="slidenum">
              <a:rPr lang="en-US" smtClean="0"/>
              <a:pPr/>
              <a:t>‹#›</a:t>
            </a:fld>
            <a:endParaRPr lang="en-US"/>
          </a:p>
        </p:txBody>
      </p:sp>
      <p:sp>
        <p:nvSpPr>
          <p:cNvPr id="95" name="Google Shape;95;p20"/>
          <p:cNvSpPr txBox="1">
            <a:spLocks noGrp="1"/>
          </p:cNvSpPr>
          <p:nvPr>
            <p:ph type="body" idx="2"/>
          </p:nvPr>
        </p:nvSpPr>
        <p:spPr>
          <a:xfrm>
            <a:off x="363417" y="6462715"/>
            <a:ext cx="2262187" cy="2492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050"/>
              <a:buNone/>
              <a:defRPr sz="1050" b="1" cap="none">
                <a:solidFill>
                  <a:srgbClr val="9994C8"/>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0"/>
          <p:cNvSpPr>
            <a:spLocks noGrp="1"/>
          </p:cNvSpPr>
          <p:nvPr>
            <p:ph type="pic" idx="3"/>
          </p:nvPr>
        </p:nvSpPr>
        <p:spPr>
          <a:xfrm>
            <a:off x="469046" y="2"/>
            <a:ext cx="5210175" cy="5961063"/>
          </a:xfrm>
          <a:prstGeom prst="rect">
            <a:avLst/>
          </a:prstGeom>
          <a:solidFill>
            <a:srgbClr val="D8D8D8"/>
          </a:solidFill>
          <a:ln>
            <a:noFill/>
          </a:ln>
        </p:spPr>
      </p:sp>
      <p:cxnSp>
        <p:nvCxnSpPr>
          <p:cNvPr id="97" name="Google Shape;97;p20"/>
          <p:cNvCxnSpPr/>
          <p:nvPr/>
        </p:nvCxnSpPr>
        <p:spPr>
          <a:xfrm>
            <a:off x="5679222" y="2286312"/>
            <a:ext cx="1717831" cy="0"/>
          </a:xfrm>
          <a:prstGeom prst="straightConnector1">
            <a:avLst/>
          </a:prstGeom>
          <a:noFill/>
          <a:ln w="57150" cap="flat" cmpd="sng">
            <a:solidFill>
              <a:schemeClr val="accent1"/>
            </a:solidFill>
            <a:prstDash val="solid"/>
            <a:miter lim="800000"/>
            <a:headEnd type="none" w="sm" len="sm"/>
            <a:tailEnd type="none" w="sm" len="sm"/>
          </a:ln>
        </p:spPr>
      </p:cxnSp>
      <p:grpSp>
        <p:nvGrpSpPr>
          <p:cNvPr id="98" name="Google Shape;98;p20"/>
          <p:cNvGrpSpPr/>
          <p:nvPr/>
        </p:nvGrpSpPr>
        <p:grpSpPr>
          <a:xfrm>
            <a:off x="11079786" y="421047"/>
            <a:ext cx="748799" cy="134113"/>
            <a:chOff x="4827813" y="2534636"/>
            <a:chExt cx="996651" cy="178504"/>
          </a:xfrm>
        </p:grpSpPr>
        <p:sp>
          <p:nvSpPr>
            <p:cNvPr id="99" name="Google Shape;99;p20"/>
            <p:cNvSpPr/>
            <p:nvPr/>
          </p:nvSpPr>
          <p:spPr>
            <a:xfrm>
              <a:off x="4827813" y="2534636"/>
              <a:ext cx="178504" cy="1785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20"/>
            <p:cNvSpPr/>
            <p:nvPr/>
          </p:nvSpPr>
          <p:spPr>
            <a:xfrm>
              <a:off x="5092508" y="2534636"/>
              <a:ext cx="178504" cy="178504"/>
            </a:xfrm>
            <a:prstGeom prst="ellipse">
              <a:avLst/>
            </a:prstGeom>
            <a:solidFill>
              <a:schemeClr val="accent4">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1" name="Google Shape;101;p20"/>
            <p:cNvSpPr/>
            <p:nvPr/>
          </p:nvSpPr>
          <p:spPr>
            <a:xfrm>
              <a:off x="5369234" y="2534636"/>
              <a:ext cx="178504" cy="17850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2" name="Google Shape;102;p20"/>
            <p:cNvSpPr/>
            <p:nvPr/>
          </p:nvSpPr>
          <p:spPr>
            <a:xfrm>
              <a:off x="5645960" y="2534636"/>
              <a:ext cx="178504" cy="17850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03" name="Google Shape;103;p20"/>
          <p:cNvSpPr/>
          <p:nvPr/>
        </p:nvSpPr>
        <p:spPr>
          <a:xfrm>
            <a:off x="10039331" y="896815"/>
            <a:ext cx="3298372" cy="3298372"/>
          </a:xfrm>
          <a:prstGeom prst="ellipse">
            <a:avLst/>
          </a:prstGeom>
          <a:no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20"/>
          <p:cNvSpPr/>
          <p:nvPr/>
        </p:nvSpPr>
        <p:spPr>
          <a:xfrm>
            <a:off x="9720923" y="672411"/>
            <a:ext cx="1268187" cy="1268186"/>
          </a:xfrm>
          <a:prstGeom prst="ellipse">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05" name="Google Shape;105;p20"/>
          <p:cNvCxnSpPr/>
          <p:nvPr/>
        </p:nvCxnSpPr>
        <p:spPr>
          <a:xfrm>
            <a:off x="7508021" y="2286312"/>
            <a:ext cx="545735" cy="0"/>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571159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106"/>
        <p:cNvGrpSpPr/>
        <p:nvPr/>
      </p:nvGrpSpPr>
      <p:grpSpPr>
        <a:xfrm>
          <a:off x="0" y="0"/>
          <a:ext cx="0" cy="0"/>
          <a:chOff x="0" y="0"/>
          <a:chExt cx="0" cy="0"/>
        </a:xfrm>
      </p:grpSpPr>
      <p:sp>
        <p:nvSpPr>
          <p:cNvPr id="107" name="Google Shape;107;p21"/>
          <p:cNvSpPr txBox="1">
            <a:spLocks noGrp="1"/>
          </p:cNvSpPr>
          <p:nvPr>
            <p:ph type="ctrTitle"/>
          </p:nvPr>
        </p:nvSpPr>
        <p:spPr>
          <a:xfrm>
            <a:off x="4686300" y="2726874"/>
            <a:ext cx="7233557" cy="83207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Corbel"/>
              <a:buNone/>
              <a:defRPr sz="3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1"/>
          <p:cNvSpPr txBox="1">
            <a:spLocks noGrp="1"/>
          </p:cNvSpPr>
          <p:nvPr>
            <p:ph type="subTitle" idx="1"/>
          </p:nvPr>
        </p:nvSpPr>
        <p:spPr>
          <a:xfrm>
            <a:off x="4686300" y="3569380"/>
            <a:ext cx="7233557" cy="365125"/>
          </a:xfrm>
          <a:prstGeom prst="rect">
            <a:avLst/>
          </a:prstGeom>
          <a:noFill/>
          <a:ln>
            <a:noFill/>
          </a:ln>
        </p:spPr>
        <p:txBody>
          <a:bodyPr spcFirstLastPara="1" wrap="square" lIns="0" tIns="45700" rIns="91425" bIns="45700" anchor="t" anchorCtr="0">
            <a:normAutofit/>
          </a:bodyPr>
          <a:lstStyle>
            <a:lvl1pPr lvl="0" algn="l">
              <a:lnSpc>
                <a:spcPct val="90000"/>
              </a:lnSpc>
              <a:spcBef>
                <a:spcPts val="1000"/>
              </a:spcBef>
              <a:spcAft>
                <a:spcPts val="0"/>
              </a:spcAft>
              <a:buSzPts val="1350"/>
              <a:buNone/>
              <a:defRPr sz="1350" b="0" cap="none">
                <a:solidFill>
                  <a:schemeClr val="dk1"/>
                </a:solidFil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350"/>
              <a:buNone/>
              <a:defRPr sz="135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09" name="Google Shape;109;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10" name="Google Shape;110;p21"/>
          <p:cNvCxnSpPr/>
          <p:nvPr/>
        </p:nvCxnSpPr>
        <p:spPr>
          <a:xfrm>
            <a:off x="4827814" y="4082142"/>
            <a:ext cx="1488621" cy="0"/>
          </a:xfrm>
          <a:prstGeom prst="straightConnector1">
            <a:avLst/>
          </a:prstGeom>
          <a:noFill/>
          <a:ln w="57150" cap="flat" cmpd="sng">
            <a:solidFill>
              <a:schemeClr val="accent1"/>
            </a:solidFill>
            <a:prstDash val="solid"/>
            <a:miter lim="800000"/>
            <a:headEnd type="none" w="sm" len="sm"/>
            <a:tailEnd type="none" w="sm" len="sm"/>
          </a:ln>
        </p:spPr>
      </p:cxnSp>
      <p:grpSp>
        <p:nvGrpSpPr>
          <p:cNvPr id="111" name="Google Shape;111;p21"/>
          <p:cNvGrpSpPr/>
          <p:nvPr/>
        </p:nvGrpSpPr>
        <p:grpSpPr>
          <a:xfrm>
            <a:off x="4793474" y="2475189"/>
            <a:ext cx="748799" cy="134113"/>
            <a:chOff x="4827813" y="2534636"/>
            <a:chExt cx="996651" cy="178504"/>
          </a:xfrm>
        </p:grpSpPr>
        <p:sp>
          <p:nvSpPr>
            <p:cNvPr id="112" name="Google Shape;112;p21"/>
            <p:cNvSpPr/>
            <p:nvPr/>
          </p:nvSpPr>
          <p:spPr>
            <a:xfrm>
              <a:off x="4827813" y="2534636"/>
              <a:ext cx="178504" cy="1785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3" name="Google Shape;113;p21"/>
            <p:cNvSpPr/>
            <p:nvPr/>
          </p:nvSpPr>
          <p:spPr>
            <a:xfrm>
              <a:off x="5092508" y="2534636"/>
              <a:ext cx="178504" cy="178504"/>
            </a:xfrm>
            <a:prstGeom prst="ellipse">
              <a:avLst/>
            </a:prstGeom>
            <a:solidFill>
              <a:schemeClr val="accent4">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4" name="Google Shape;114;p21"/>
            <p:cNvSpPr/>
            <p:nvPr/>
          </p:nvSpPr>
          <p:spPr>
            <a:xfrm>
              <a:off x="5369234" y="2534636"/>
              <a:ext cx="178504" cy="17850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5" name="Google Shape;115;p21"/>
            <p:cNvSpPr/>
            <p:nvPr/>
          </p:nvSpPr>
          <p:spPr>
            <a:xfrm>
              <a:off x="5645960" y="2534636"/>
              <a:ext cx="178504" cy="17850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16" name="Google Shape;116;p21"/>
          <p:cNvSpPr>
            <a:spLocks noGrp="1"/>
          </p:cNvSpPr>
          <p:nvPr>
            <p:ph type="pic" idx="2"/>
          </p:nvPr>
        </p:nvSpPr>
        <p:spPr>
          <a:xfrm>
            <a:off x="1" y="1"/>
            <a:ext cx="4424363" cy="6858000"/>
          </a:xfrm>
          <a:prstGeom prst="rect">
            <a:avLst/>
          </a:prstGeom>
          <a:solidFill>
            <a:schemeClr val="lt2"/>
          </a:solidFill>
          <a:ln>
            <a:noFill/>
          </a:ln>
        </p:spPr>
      </p:sp>
      <p:sp>
        <p:nvSpPr>
          <p:cNvPr id="117" name="Google Shape;117;p21"/>
          <p:cNvSpPr/>
          <p:nvPr/>
        </p:nvSpPr>
        <p:spPr>
          <a:xfrm>
            <a:off x="8621486" y="4408714"/>
            <a:ext cx="3298372" cy="3298372"/>
          </a:xfrm>
          <a:prstGeom prst="ellipse">
            <a:avLst/>
          </a:prstGeom>
          <a:no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8" name="Google Shape;118;p21"/>
          <p:cNvSpPr/>
          <p:nvPr/>
        </p:nvSpPr>
        <p:spPr>
          <a:xfrm>
            <a:off x="8303077" y="4184310"/>
            <a:ext cx="1268187" cy="1268186"/>
          </a:xfrm>
          <a:prstGeom prst="ellipse">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67881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sp>
        <p:nvSpPr>
          <p:cNvPr id="120" name="Google Shape;120;p22"/>
          <p:cNvSpPr txBox="1">
            <a:spLocks noGrp="1"/>
          </p:cNvSpPr>
          <p:nvPr>
            <p:ph type="ctrTitle"/>
          </p:nvPr>
        </p:nvSpPr>
        <p:spPr>
          <a:xfrm>
            <a:off x="4686300" y="2726874"/>
            <a:ext cx="7233557" cy="83207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Corbel"/>
              <a:buNone/>
              <a:defRPr sz="36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4686300" y="3569380"/>
            <a:ext cx="7233557" cy="365125"/>
          </a:xfrm>
          <a:prstGeom prst="rect">
            <a:avLst/>
          </a:prstGeom>
          <a:noFill/>
          <a:ln>
            <a:noFill/>
          </a:ln>
        </p:spPr>
        <p:txBody>
          <a:bodyPr spcFirstLastPara="1" wrap="square" lIns="0" tIns="45700" rIns="91425" bIns="45700" anchor="t" anchorCtr="0">
            <a:normAutofit/>
          </a:bodyPr>
          <a:lstStyle>
            <a:lvl1pPr lvl="0" algn="l">
              <a:lnSpc>
                <a:spcPct val="90000"/>
              </a:lnSpc>
              <a:spcBef>
                <a:spcPts val="1000"/>
              </a:spcBef>
              <a:spcAft>
                <a:spcPts val="0"/>
              </a:spcAft>
              <a:buSzPts val="1350"/>
              <a:buNone/>
              <a:defRPr sz="1350" b="0" cap="none">
                <a:solidFill>
                  <a:schemeClr val="dk1"/>
                </a:solidFil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350"/>
              <a:buNone/>
              <a:defRPr sz="135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22" name="Google Shape;12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23" name="Google Shape;123;p22"/>
          <p:cNvCxnSpPr/>
          <p:nvPr/>
        </p:nvCxnSpPr>
        <p:spPr>
          <a:xfrm>
            <a:off x="4827814" y="4082142"/>
            <a:ext cx="1488621" cy="0"/>
          </a:xfrm>
          <a:prstGeom prst="straightConnector1">
            <a:avLst/>
          </a:prstGeom>
          <a:noFill/>
          <a:ln w="57150" cap="flat" cmpd="sng">
            <a:solidFill>
              <a:schemeClr val="accent1"/>
            </a:solidFill>
            <a:prstDash val="solid"/>
            <a:miter lim="800000"/>
            <a:headEnd type="none" w="sm" len="sm"/>
            <a:tailEnd type="none" w="sm" len="sm"/>
          </a:ln>
        </p:spPr>
      </p:cxnSp>
      <p:grpSp>
        <p:nvGrpSpPr>
          <p:cNvPr id="124" name="Google Shape;124;p22"/>
          <p:cNvGrpSpPr/>
          <p:nvPr/>
        </p:nvGrpSpPr>
        <p:grpSpPr>
          <a:xfrm>
            <a:off x="4793474" y="2475189"/>
            <a:ext cx="748799" cy="134113"/>
            <a:chOff x="4827813" y="2534636"/>
            <a:chExt cx="996651" cy="178504"/>
          </a:xfrm>
        </p:grpSpPr>
        <p:sp>
          <p:nvSpPr>
            <p:cNvPr id="125" name="Google Shape;125;p22"/>
            <p:cNvSpPr/>
            <p:nvPr/>
          </p:nvSpPr>
          <p:spPr>
            <a:xfrm>
              <a:off x="4827813" y="2534636"/>
              <a:ext cx="178504" cy="1785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 name="Google Shape;126;p22"/>
            <p:cNvSpPr/>
            <p:nvPr/>
          </p:nvSpPr>
          <p:spPr>
            <a:xfrm>
              <a:off x="5092508" y="2534636"/>
              <a:ext cx="178504" cy="178504"/>
            </a:xfrm>
            <a:prstGeom prst="ellipse">
              <a:avLst/>
            </a:prstGeom>
            <a:solidFill>
              <a:schemeClr val="accent4">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7" name="Google Shape;127;p22"/>
            <p:cNvSpPr/>
            <p:nvPr/>
          </p:nvSpPr>
          <p:spPr>
            <a:xfrm>
              <a:off x="5369234" y="2534636"/>
              <a:ext cx="178504" cy="17850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8" name="Google Shape;128;p22"/>
            <p:cNvSpPr/>
            <p:nvPr/>
          </p:nvSpPr>
          <p:spPr>
            <a:xfrm>
              <a:off x="5645960" y="2534636"/>
              <a:ext cx="178504" cy="17850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29" name="Google Shape;129;p22"/>
          <p:cNvSpPr/>
          <p:nvPr/>
        </p:nvSpPr>
        <p:spPr>
          <a:xfrm>
            <a:off x="8621486" y="4408714"/>
            <a:ext cx="3298372" cy="3298372"/>
          </a:xfrm>
          <a:prstGeom prst="ellipse">
            <a:avLst/>
          </a:prstGeom>
          <a:no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0" name="Google Shape;130;p22"/>
          <p:cNvSpPr/>
          <p:nvPr/>
        </p:nvSpPr>
        <p:spPr>
          <a:xfrm>
            <a:off x="8303077" y="4184310"/>
            <a:ext cx="1268187" cy="1268186"/>
          </a:xfrm>
          <a:prstGeom prst="ellipse">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1" name="Google Shape;131;p22"/>
          <p:cNvSpPr/>
          <p:nvPr/>
        </p:nvSpPr>
        <p:spPr>
          <a:xfrm>
            <a:off x="1" y="2"/>
            <a:ext cx="4424363" cy="6857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36011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4712885" y="2704121"/>
            <a:ext cx="6556248" cy="7502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Calibri"/>
              <a:buNone/>
              <a:defRPr sz="3600" b="1"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35" name="Google Shape;135;p23"/>
          <p:cNvCxnSpPr/>
          <p:nvPr/>
        </p:nvCxnSpPr>
        <p:spPr>
          <a:xfrm>
            <a:off x="4827814" y="3760408"/>
            <a:ext cx="1488621" cy="0"/>
          </a:xfrm>
          <a:prstGeom prst="straightConnector1">
            <a:avLst/>
          </a:prstGeom>
          <a:noFill/>
          <a:ln w="57150" cap="flat" cmpd="sng">
            <a:solidFill>
              <a:schemeClr val="accent1"/>
            </a:solidFill>
            <a:prstDash val="solid"/>
            <a:miter lim="800000"/>
            <a:headEnd type="none" w="sm" len="sm"/>
            <a:tailEnd type="none" w="sm" len="sm"/>
          </a:ln>
        </p:spPr>
      </p:cxnSp>
      <p:sp>
        <p:nvSpPr>
          <p:cNvPr id="136" name="Google Shape;136;p23"/>
          <p:cNvSpPr>
            <a:spLocks noGrp="1"/>
          </p:cNvSpPr>
          <p:nvPr>
            <p:ph type="pic" idx="2"/>
          </p:nvPr>
        </p:nvSpPr>
        <p:spPr>
          <a:xfrm>
            <a:off x="1" y="1"/>
            <a:ext cx="4424363" cy="6858000"/>
          </a:xfrm>
          <a:prstGeom prst="rect">
            <a:avLst/>
          </a:prstGeom>
          <a:solidFill>
            <a:schemeClr val="lt2"/>
          </a:solidFill>
          <a:ln>
            <a:noFill/>
          </a:ln>
        </p:spPr>
      </p:sp>
      <p:sp>
        <p:nvSpPr>
          <p:cNvPr id="137" name="Google Shape;137;p23"/>
          <p:cNvSpPr/>
          <p:nvPr/>
        </p:nvSpPr>
        <p:spPr>
          <a:xfrm>
            <a:off x="8621486" y="4408714"/>
            <a:ext cx="3298372" cy="3298372"/>
          </a:xfrm>
          <a:prstGeom prst="ellipse">
            <a:avLst/>
          </a:prstGeom>
          <a:no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8" name="Google Shape;138;p23"/>
          <p:cNvSpPr/>
          <p:nvPr/>
        </p:nvSpPr>
        <p:spPr>
          <a:xfrm>
            <a:off x="8303077" y="4184310"/>
            <a:ext cx="1268187" cy="1268186"/>
          </a:xfrm>
          <a:prstGeom prst="ellipse">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39" name="Google Shape;139;p23" descr="Envelope"/>
          <p:cNvPicPr preferRelativeResize="0"/>
          <p:nvPr/>
        </p:nvPicPr>
        <p:blipFill rotWithShape="1">
          <a:blip r:embed="rId2">
            <a:alphaModFix/>
          </a:blip>
          <a:srcRect/>
          <a:stretch/>
        </p:blipFill>
        <p:spPr>
          <a:xfrm>
            <a:off x="4834803" y="4029040"/>
            <a:ext cx="469232" cy="469232"/>
          </a:xfrm>
          <a:prstGeom prst="rect">
            <a:avLst/>
          </a:prstGeom>
          <a:noFill/>
          <a:ln>
            <a:noFill/>
          </a:ln>
        </p:spPr>
      </p:pic>
      <p:sp>
        <p:nvSpPr>
          <p:cNvPr id="140" name="Google Shape;140;p23"/>
          <p:cNvSpPr txBox="1">
            <a:spLocks noGrp="1"/>
          </p:cNvSpPr>
          <p:nvPr>
            <p:ph type="subTitle" idx="1"/>
          </p:nvPr>
        </p:nvSpPr>
        <p:spPr>
          <a:xfrm>
            <a:off x="5406810" y="4126311"/>
            <a:ext cx="3640479" cy="4339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1350"/>
              <a:buNone/>
              <a:defRPr sz="1350" b="0" cap="none"/>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350"/>
              <a:buNone/>
              <a:defRPr sz="135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41" name="Google Shape;141;p23"/>
          <p:cNvSpPr txBox="1">
            <a:spLocks noGrp="1"/>
          </p:cNvSpPr>
          <p:nvPr>
            <p:ph type="body" idx="3"/>
          </p:nvPr>
        </p:nvSpPr>
        <p:spPr>
          <a:xfrm>
            <a:off x="5408613" y="4836222"/>
            <a:ext cx="3638675" cy="453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350"/>
              <a:buNone/>
              <a:defRPr sz="1350" b="0" cap="none"/>
            </a:lvl1pPr>
            <a:lvl2pPr marL="914400" lvl="1" indent="-323850" algn="l">
              <a:lnSpc>
                <a:spcPct val="90000"/>
              </a:lnSpc>
              <a:spcBef>
                <a:spcPts val="500"/>
              </a:spcBef>
              <a:spcAft>
                <a:spcPts val="0"/>
              </a:spcAft>
              <a:buSzPts val="1500"/>
              <a:buChar char="•"/>
              <a:defRPr sz="1500"/>
            </a:lvl2pPr>
            <a:lvl3pPr marL="1371600" lvl="2" indent="-314325" algn="l">
              <a:lnSpc>
                <a:spcPct val="90000"/>
              </a:lnSpc>
              <a:spcBef>
                <a:spcPts val="500"/>
              </a:spcBef>
              <a:spcAft>
                <a:spcPts val="0"/>
              </a:spcAft>
              <a:buSzPts val="1350"/>
              <a:buChar char="•"/>
              <a:defRPr sz="135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2" name="Google Shape;142;p23"/>
          <p:cNvGrpSpPr/>
          <p:nvPr/>
        </p:nvGrpSpPr>
        <p:grpSpPr>
          <a:xfrm>
            <a:off x="4793474" y="2475189"/>
            <a:ext cx="748799" cy="134113"/>
            <a:chOff x="4827813" y="2534636"/>
            <a:chExt cx="996651" cy="178504"/>
          </a:xfrm>
        </p:grpSpPr>
        <p:sp>
          <p:nvSpPr>
            <p:cNvPr id="143" name="Google Shape;143;p23"/>
            <p:cNvSpPr/>
            <p:nvPr/>
          </p:nvSpPr>
          <p:spPr>
            <a:xfrm>
              <a:off x="4827813" y="2534636"/>
              <a:ext cx="178504" cy="1785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4" name="Google Shape;144;p23"/>
            <p:cNvSpPr/>
            <p:nvPr/>
          </p:nvSpPr>
          <p:spPr>
            <a:xfrm>
              <a:off x="5092508" y="2534636"/>
              <a:ext cx="178504" cy="178504"/>
            </a:xfrm>
            <a:prstGeom prst="ellipse">
              <a:avLst/>
            </a:prstGeom>
            <a:solidFill>
              <a:schemeClr val="accent4">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5" name="Google Shape;145;p23"/>
            <p:cNvSpPr/>
            <p:nvPr/>
          </p:nvSpPr>
          <p:spPr>
            <a:xfrm>
              <a:off x="5369234" y="2534636"/>
              <a:ext cx="178504" cy="17850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6" name="Google Shape;146;p23"/>
            <p:cNvSpPr/>
            <p:nvPr/>
          </p:nvSpPr>
          <p:spPr>
            <a:xfrm>
              <a:off x="5645960" y="2534636"/>
              <a:ext cx="178504" cy="17850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pic>
        <p:nvPicPr>
          <p:cNvPr id="147" name="Google Shape;147;p23" descr="Link"/>
          <p:cNvPicPr preferRelativeResize="0"/>
          <p:nvPr/>
        </p:nvPicPr>
        <p:blipFill rotWithShape="1">
          <a:blip r:embed="rId3">
            <a:alphaModFix/>
          </a:blip>
          <a:srcRect/>
          <a:stretch/>
        </p:blipFill>
        <p:spPr>
          <a:xfrm>
            <a:off x="4787153" y="4809679"/>
            <a:ext cx="542081" cy="542081"/>
          </a:xfrm>
          <a:prstGeom prst="rect">
            <a:avLst/>
          </a:prstGeom>
          <a:noFill/>
          <a:ln>
            <a:noFill/>
          </a:ln>
        </p:spPr>
      </p:pic>
    </p:spTree>
    <p:extLst>
      <p:ext uri="{BB962C8B-B14F-4D97-AF65-F5344CB8AC3E}">
        <p14:creationId xmlns:p14="http://schemas.microsoft.com/office/powerpoint/2010/main" val="231603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96" y="164254"/>
            <a:ext cx="11640152"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3596" y="1959819"/>
            <a:ext cx="5441483" cy="4003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2265" y="1959819"/>
            <a:ext cx="5441483" cy="4003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B872211-10BE-41D4-9B35-51841557F86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6152322"/>
            <a:ext cx="12192000" cy="705678"/>
          </a:xfrm>
          <a:prstGeom prst="rect">
            <a:avLst/>
          </a:prstGeom>
        </p:spPr>
      </p:pic>
    </p:spTree>
    <p:extLst>
      <p:ext uri="{BB962C8B-B14F-4D97-AF65-F5344CB8AC3E}">
        <p14:creationId xmlns:p14="http://schemas.microsoft.com/office/powerpoint/2010/main" val="249645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1586F3F-8778-4C39-A1FB-9D3EFDFE3708}"/>
              </a:ext>
            </a:extLst>
          </p:cNvPr>
          <p:cNvSpPr>
            <a:spLocks noGrp="1"/>
          </p:cNvSpPr>
          <p:nvPr>
            <p:ph type="pic" sz="quarter" idx="10" hasCustomPrompt="1"/>
          </p:nvPr>
        </p:nvSpPr>
        <p:spPr>
          <a:xfrm>
            <a:off x="0" y="1"/>
            <a:ext cx="12192000" cy="6857999"/>
          </a:xfrm>
        </p:spPr>
        <p:txBody>
          <a:bodyPr/>
          <a:lstStyle>
            <a:lvl1pPr>
              <a:defRPr/>
            </a:lvl1pPr>
          </a:lstStyle>
          <a:p>
            <a:r>
              <a:rPr lang="en-US" dirty="0"/>
              <a:t>Click on icon to insert a picture that takes up the whole slide.</a:t>
            </a:r>
          </a:p>
        </p:txBody>
      </p:sp>
    </p:spTree>
    <p:extLst>
      <p:ext uri="{BB962C8B-B14F-4D97-AF65-F5344CB8AC3E}">
        <p14:creationId xmlns:p14="http://schemas.microsoft.com/office/powerpoint/2010/main" val="358369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C45BAF-C250-4D77-9D0E-0E8E88DE986C}"/>
              </a:ext>
            </a:extLst>
          </p:cNvPr>
          <p:cNvSpPr>
            <a:spLocks noGrp="1"/>
          </p:cNvSpPr>
          <p:nvPr>
            <p:ph type="pic" sz="quarter" idx="10" hasCustomPrompt="1"/>
          </p:nvPr>
        </p:nvSpPr>
        <p:spPr>
          <a:xfrm>
            <a:off x="0" y="1"/>
            <a:ext cx="12192000" cy="5158409"/>
          </a:xfrm>
        </p:spPr>
        <p:txBody>
          <a:bodyPr/>
          <a:lstStyle>
            <a:lvl1pPr>
              <a:defRPr/>
            </a:lvl1pPr>
          </a:lstStyle>
          <a:p>
            <a:r>
              <a:rPr lang="en-US" dirty="0"/>
              <a:t>Click on icon to insert image that takes up ¾ of the slide</a:t>
            </a:r>
          </a:p>
        </p:txBody>
      </p:sp>
    </p:spTree>
    <p:extLst>
      <p:ext uri="{BB962C8B-B14F-4D97-AF65-F5344CB8AC3E}">
        <p14:creationId xmlns:p14="http://schemas.microsoft.com/office/powerpoint/2010/main" val="110867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596" y="353095"/>
            <a:ext cx="1164015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3596" y="1852715"/>
            <a:ext cx="11640152" cy="40014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5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defTabSz="914400" rtl="0" eaLnBrk="1" latinLnBrk="0" hangingPunct="1">
        <a:lnSpc>
          <a:spcPct val="90000"/>
        </a:lnSpc>
        <a:spcBef>
          <a:spcPct val="0"/>
        </a:spcBef>
        <a:buNone/>
        <a:defRPr sz="4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596" y="353095"/>
            <a:ext cx="1164015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3596" y="1852715"/>
            <a:ext cx="11640152" cy="40014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9578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txStyles>
    <p:titleStyle>
      <a:lvl1pPr algn="ctr" defTabSz="914400" rtl="0" eaLnBrk="1" latinLnBrk="0" hangingPunct="1">
        <a:lnSpc>
          <a:spcPct val="90000"/>
        </a:lnSpc>
        <a:spcBef>
          <a:spcPct val="0"/>
        </a:spcBef>
        <a:buNone/>
        <a:defRPr sz="4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83596" y="353095"/>
            <a:ext cx="11640152"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accent1"/>
              </a:buClr>
              <a:buSzPts val="4400"/>
              <a:buFont typeface="Corbel"/>
              <a:buNone/>
              <a:defRPr sz="4400" b="1"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83596" y="1852715"/>
            <a:ext cx="11640152" cy="400143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3306186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hyperlink" Target="http://www.peolc.easternhealth.ca/ourservices/nav-care/"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hyperlink" Target="http://www.nav-care.ca/" TargetMode="External"/><Relationship Id="rId5" Type="http://schemas.openxmlformats.org/officeDocument/2006/relationships/hyperlink" Target="mailto:Amy.way@easternhealth.ca" TargetMode="External"/><Relationship Id="rId4" Type="http://schemas.openxmlformats.org/officeDocument/2006/relationships/hyperlink" Target="mailto:navcare@eastrnhealth.c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5.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11" Type="http://schemas.microsoft.com/office/2007/relationships/diagramDrawing" Target="../diagrams/drawing1.xml"/><Relationship Id="rId5" Type="http://schemas.openxmlformats.org/officeDocument/2006/relationships/image" Target="../media/image27.png"/><Relationship Id="rId10" Type="http://schemas.openxmlformats.org/officeDocument/2006/relationships/diagramColors" Target="../diagrams/colors1.xml"/><Relationship Id="rId4" Type="http://schemas.openxmlformats.org/officeDocument/2006/relationships/image" Target="../media/image26.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979F1A-6C09-47CD-87F3-94DAE88CA09C}"/>
              </a:ext>
            </a:extLst>
          </p:cNvPr>
          <p:cNvSpPr>
            <a:spLocks noGrp="1"/>
          </p:cNvSpPr>
          <p:nvPr>
            <p:ph type="title"/>
          </p:nvPr>
        </p:nvSpPr>
        <p:spPr>
          <a:xfrm>
            <a:off x="2152650" y="3479111"/>
            <a:ext cx="7886700" cy="1312380"/>
          </a:xfrm>
        </p:spPr>
        <p:txBody>
          <a:bodyPr>
            <a:normAutofit fontScale="90000"/>
          </a:bodyPr>
          <a:lstStyle/>
          <a:p>
            <a:r>
              <a:rPr lang="en-US" dirty="0"/>
              <a:t>An Introduction to the Nav-CARE Program</a:t>
            </a:r>
          </a:p>
        </p:txBody>
      </p:sp>
    </p:spTree>
    <p:extLst>
      <p:ext uri="{BB962C8B-B14F-4D97-AF65-F5344CB8AC3E}">
        <p14:creationId xmlns:p14="http://schemas.microsoft.com/office/powerpoint/2010/main" val="212898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72F9DA-A3A6-5D41-405A-AEA7A2C58E32}"/>
              </a:ext>
            </a:extLst>
          </p:cNvPr>
          <p:cNvSpPr txBox="1"/>
          <p:nvPr/>
        </p:nvSpPr>
        <p:spPr>
          <a:xfrm>
            <a:off x="1736697" y="353095"/>
            <a:ext cx="8730114" cy="13255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lIns="91425" tIns="45700" rIns="91425" bIns="45700" numCol="1" spcCol="0" rtlCol="0" fromWordArt="0" anchor="t" anchorCtr="0" forceAA="0" compatLnSpc="1">
            <a:prstTxWarp prst="textNoShape">
              <a:avLst/>
            </a:prstTxWarp>
            <a:normAutofit/>
          </a:bodyPr>
          <a:lstStyle/>
          <a:p>
            <a:pPr algn="ctr" defTabSz="457200">
              <a:spcAft>
                <a:spcPts val="600"/>
              </a:spcAft>
              <a:buClr>
                <a:srgbClr val="46417D"/>
              </a:buClr>
              <a:buSzPts val="1800"/>
            </a:pPr>
            <a:r>
              <a:rPr lang="en-US" sz="4400" b="1">
                <a:solidFill>
                  <a:srgbClr val="46417D"/>
                </a:solidFill>
                <a:latin typeface="Calibri"/>
              </a:rPr>
              <a:t>HOW DOES IT WORK?</a:t>
            </a:r>
          </a:p>
        </p:txBody>
      </p:sp>
      <p:pic>
        <p:nvPicPr>
          <p:cNvPr id="4" name="Picture Placeholder 3" descr="Wooden blocks with question marks">
            <a:extLst>
              <a:ext uri="{FF2B5EF4-FFF2-40B4-BE49-F238E27FC236}">
                <a16:creationId xmlns:a16="http://schemas.microsoft.com/office/drawing/2014/main" id="{1A466C54-4D74-3E8B-73DA-A4BC77B715FE}"/>
              </a:ext>
            </a:extLst>
          </p:cNvPr>
          <p:cNvPicPr>
            <a:picLocks noGrp="1" noChangeAspect="1"/>
          </p:cNvPicPr>
          <p:nvPr>
            <p:ph type="pic" idx="4294967295"/>
          </p:nvPr>
        </p:nvPicPr>
        <p:blipFill rotWithShape="1">
          <a:blip r:embed="rId2"/>
          <a:srcRect t="12654" r="-1" b="12653"/>
          <a:stretch/>
        </p:blipFill>
        <p:spPr>
          <a:xfrm>
            <a:off x="1736697" y="1869157"/>
            <a:ext cx="8730114" cy="4352544"/>
          </a:xfrm>
          <a:noFill/>
        </p:spPr>
      </p:pic>
    </p:spTree>
    <p:extLst>
      <p:ext uri="{BB962C8B-B14F-4D97-AF65-F5344CB8AC3E}">
        <p14:creationId xmlns:p14="http://schemas.microsoft.com/office/powerpoint/2010/main" val="42013366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logo on a black background&#10;&#10;Description automatically generated">
            <a:extLst>
              <a:ext uri="{FF2B5EF4-FFF2-40B4-BE49-F238E27FC236}">
                <a16:creationId xmlns:a16="http://schemas.microsoft.com/office/drawing/2014/main" id="{6016BB0D-633B-32BD-F72E-760C866DB8DD}"/>
              </a:ext>
            </a:extLst>
          </p:cNvPr>
          <p:cNvPicPr>
            <a:picLocks noGrp="1" noChangeAspect="1"/>
          </p:cNvPicPr>
          <p:nvPr>
            <p:ph type="pic" idx="2"/>
          </p:nvPr>
        </p:nvPicPr>
        <p:blipFill>
          <a:blip r:embed="rId2"/>
          <a:srcRect l="15891" r="15891"/>
          <a:stretch/>
        </p:blipFill>
        <p:spPr>
          <a:xfrm>
            <a:off x="2336476" y="3184305"/>
            <a:ext cx="2443205" cy="3590577"/>
          </a:xfrm>
          <a:prstGeom prst="roundRect">
            <a:avLst/>
          </a:prstGeom>
        </p:spPr>
      </p:pic>
      <p:sp>
        <p:nvSpPr>
          <p:cNvPr id="4" name="TextBox 3">
            <a:extLst>
              <a:ext uri="{FF2B5EF4-FFF2-40B4-BE49-F238E27FC236}">
                <a16:creationId xmlns:a16="http://schemas.microsoft.com/office/drawing/2014/main" id="{CFB9BDE8-CE62-C08B-2436-07FA07692F81}"/>
              </a:ext>
            </a:extLst>
          </p:cNvPr>
          <p:cNvSpPr txBox="1"/>
          <p:nvPr/>
        </p:nvSpPr>
        <p:spPr>
          <a:xfrm>
            <a:off x="2584661" y="55739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Client referral received</a:t>
            </a:r>
          </a:p>
        </p:txBody>
      </p:sp>
      <p:sp>
        <p:nvSpPr>
          <p:cNvPr id="5" name="TextBox 4">
            <a:extLst>
              <a:ext uri="{FF2B5EF4-FFF2-40B4-BE49-F238E27FC236}">
                <a16:creationId xmlns:a16="http://schemas.microsoft.com/office/drawing/2014/main" id="{299E5967-327A-ED47-869E-6A43ADC463CE}"/>
              </a:ext>
            </a:extLst>
          </p:cNvPr>
          <p:cNvSpPr txBox="1"/>
          <p:nvPr/>
        </p:nvSpPr>
        <p:spPr>
          <a:xfrm>
            <a:off x="7189406" y="55697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46417D"/>
                </a:solidFill>
                <a:latin typeface="Calibri"/>
              </a:rPr>
              <a:t>Volunteer </a:t>
            </a:r>
            <a:r>
              <a:rPr lang="en-US" sz="1600">
                <a:solidFill>
                  <a:srgbClr val="46417D"/>
                </a:solidFill>
                <a:latin typeface="Calibri"/>
              </a:rPr>
              <a:t>application</a:t>
            </a:r>
            <a:r>
              <a:rPr lang="en-US">
                <a:solidFill>
                  <a:srgbClr val="46417D"/>
                </a:solidFill>
                <a:latin typeface="Calibri"/>
              </a:rPr>
              <a:t> received</a:t>
            </a:r>
          </a:p>
        </p:txBody>
      </p:sp>
      <p:sp>
        <p:nvSpPr>
          <p:cNvPr id="7" name="TextBox 6">
            <a:extLst>
              <a:ext uri="{FF2B5EF4-FFF2-40B4-BE49-F238E27FC236}">
                <a16:creationId xmlns:a16="http://schemas.microsoft.com/office/drawing/2014/main" id="{03193949-0E4E-951C-9C26-08D961CFEC2A}"/>
              </a:ext>
            </a:extLst>
          </p:cNvPr>
          <p:cNvSpPr txBox="1"/>
          <p:nvPr/>
        </p:nvSpPr>
        <p:spPr>
          <a:xfrm>
            <a:off x="2338965" y="118608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Coordinator makes contact and deems suitability</a:t>
            </a:r>
          </a:p>
        </p:txBody>
      </p:sp>
      <p:sp>
        <p:nvSpPr>
          <p:cNvPr id="8" name="TextBox 7">
            <a:extLst>
              <a:ext uri="{FF2B5EF4-FFF2-40B4-BE49-F238E27FC236}">
                <a16:creationId xmlns:a16="http://schemas.microsoft.com/office/drawing/2014/main" id="{74CC7FFE-2F99-7847-DD18-9644F00CB6BF}"/>
              </a:ext>
            </a:extLst>
          </p:cNvPr>
          <p:cNvSpPr txBox="1"/>
          <p:nvPr/>
        </p:nvSpPr>
        <p:spPr>
          <a:xfrm>
            <a:off x="7258009" y="125029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46417D"/>
                </a:solidFill>
                <a:latin typeface="Calibri"/>
              </a:rPr>
              <a:t>Coordinator makes contact and determines suitability</a:t>
            </a:r>
          </a:p>
        </p:txBody>
      </p:sp>
      <p:sp>
        <p:nvSpPr>
          <p:cNvPr id="9" name="TextBox 8">
            <a:extLst>
              <a:ext uri="{FF2B5EF4-FFF2-40B4-BE49-F238E27FC236}">
                <a16:creationId xmlns:a16="http://schemas.microsoft.com/office/drawing/2014/main" id="{16753455-8629-01A4-6450-EBF2A790DB4C}"/>
              </a:ext>
            </a:extLst>
          </p:cNvPr>
          <p:cNvSpPr txBox="1"/>
          <p:nvPr/>
        </p:nvSpPr>
        <p:spPr>
          <a:xfrm>
            <a:off x="2339106" y="205424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46417D"/>
                </a:solidFill>
                <a:latin typeface="Calibri"/>
              </a:rPr>
              <a:t>Home safety risk assessment completed</a:t>
            </a:r>
          </a:p>
        </p:txBody>
      </p:sp>
      <p:sp>
        <p:nvSpPr>
          <p:cNvPr id="10" name="TextBox 9">
            <a:extLst>
              <a:ext uri="{FF2B5EF4-FFF2-40B4-BE49-F238E27FC236}">
                <a16:creationId xmlns:a16="http://schemas.microsoft.com/office/drawing/2014/main" id="{90E0F4BE-AA7B-9A15-F49D-2C24679150B8}"/>
              </a:ext>
            </a:extLst>
          </p:cNvPr>
          <p:cNvSpPr txBox="1"/>
          <p:nvPr/>
        </p:nvSpPr>
        <p:spPr>
          <a:xfrm>
            <a:off x="7327061" y="212529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46417D"/>
                </a:solidFill>
                <a:latin typeface="Calibri"/>
              </a:rPr>
              <a:t>Volunteer completes NLHS  onboarding </a:t>
            </a:r>
            <a:r>
              <a:rPr lang="en-US" sz="1600">
                <a:solidFill>
                  <a:srgbClr val="46417D"/>
                </a:solidFill>
                <a:latin typeface="Calibri"/>
              </a:rPr>
              <a:t>process</a:t>
            </a:r>
          </a:p>
        </p:txBody>
      </p:sp>
      <p:sp>
        <p:nvSpPr>
          <p:cNvPr id="11" name="TextBox 10">
            <a:extLst>
              <a:ext uri="{FF2B5EF4-FFF2-40B4-BE49-F238E27FC236}">
                <a16:creationId xmlns:a16="http://schemas.microsoft.com/office/drawing/2014/main" id="{8EF10B69-66D6-DE09-4F9C-C6F8E424C749}"/>
              </a:ext>
            </a:extLst>
          </p:cNvPr>
          <p:cNvSpPr txBox="1"/>
          <p:nvPr/>
        </p:nvSpPr>
        <p:spPr>
          <a:xfrm>
            <a:off x="2339152" y="305381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Coordinator</a:t>
            </a:r>
            <a:r>
              <a:rPr lang="en-US">
                <a:solidFill>
                  <a:srgbClr val="46417D"/>
                </a:solidFill>
                <a:latin typeface="Calibri"/>
              </a:rPr>
              <a:t> and client decide to move forward with program</a:t>
            </a:r>
          </a:p>
        </p:txBody>
      </p:sp>
      <p:sp>
        <p:nvSpPr>
          <p:cNvPr id="12" name="TextBox 11">
            <a:extLst>
              <a:ext uri="{FF2B5EF4-FFF2-40B4-BE49-F238E27FC236}">
                <a16:creationId xmlns:a16="http://schemas.microsoft.com/office/drawing/2014/main" id="{C9481644-EA1F-9871-619D-618EA28A74DC}"/>
              </a:ext>
            </a:extLst>
          </p:cNvPr>
          <p:cNvSpPr txBox="1"/>
          <p:nvPr/>
        </p:nvSpPr>
        <p:spPr>
          <a:xfrm>
            <a:off x="7333554" y="305419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Volunteer</a:t>
            </a:r>
            <a:r>
              <a:rPr lang="en-US">
                <a:solidFill>
                  <a:srgbClr val="46417D"/>
                </a:solidFill>
                <a:latin typeface="Calibri"/>
              </a:rPr>
              <a:t> completes Nav-CARE training</a:t>
            </a:r>
          </a:p>
        </p:txBody>
      </p:sp>
      <p:sp>
        <p:nvSpPr>
          <p:cNvPr id="13" name="TextBox 12">
            <a:extLst>
              <a:ext uri="{FF2B5EF4-FFF2-40B4-BE49-F238E27FC236}">
                <a16:creationId xmlns:a16="http://schemas.microsoft.com/office/drawing/2014/main" id="{F8C995F8-9CD1-CF32-1643-F51C300C319C}"/>
              </a:ext>
            </a:extLst>
          </p:cNvPr>
          <p:cNvSpPr txBox="1"/>
          <p:nvPr/>
        </p:nvSpPr>
        <p:spPr>
          <a:xfrm>
            <a:off x="5009905" y="400027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Client and Volunteer matched </a:t>
            </a:r>
          </a:p>
        </p:txBody>
      </p:sp>
      <p:sp>
        <p:nvSpPr>
          <p:cNvPr id="14" name="Heart 13">
            <a:extLst>
              <a:ext uri="{FF2B5EF4-FFF2-40B4-BE49-F238E27FC236}">
                <a16:creationId xmlns:a16="http://schemas.microsoft.com/office/drawing/2014/main" id="{BB2BF0EA-1442-371C-B2AB-353D1804C922}"/>
              </a:ext>
            </a:extLst>
          </p:cNvPr>
          <p:cNvSpPr/>
          <p:nvPr/>
        </p:nvSpPr>
        <p:spPr>
          <a:xfrm>
            <a:off x="6937891" y="4290689"/>
            <a:ext cx="323152" cy="172255"/>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TextBox 14">
            <a:extLst>
              <a:ext uri="{FF2B5EF4-FFF2-40B4-BE49-F238E27FC236}">
                <a16:creationId xmlns:a16="http://schemas.microsoft.com/office/drawing/2014/main" id="{818E83C2-EEA2-D6AF-BFE5-E57FE96F80E7}"/>
              </a:ext>
            </a:extLst>
          </p:cNvPr>
          <p:cNvSpPr txBox="1"/>
          <p:nvPr/>
        </p:nvSpPr>
        <p:spPr>
          <a:xfrm>
            <a:off x="5005961" y="468885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600">
                <a:solidFill>
                  <a:srgbClr val="46417D"/>
                </a:solidFill>
                <a:latin typeface="Calibri"/>
              </a:rPr>
              <a:t>C</a:t>
            </a:r>
            <a:r>
              <a:rPr lang="en-US">
                <a:solidFill>
                  <a:srgbClr val="46417D"/>
                </a:solidFill>
                <a:latin typeface="Calibri"/>
              </a:rPr>
              <a:t>oordinator, Client and Volunteer meet together, in clients home. </a:t>
            </a:r>
          </a:p>
        </p:txBody>
      </p:sp>
      <p:sp>
        <p:nvSpPr>
          <p:cNvPr id="16" name="TextBox 15">
            <a:extLst>
              <a:ext uri="{FF2B5EF4-FFF2-40B4-BE49-F238E27FC236}">
                <a16:creationId xmlns:a16="http://schemas.microsoft.com/office/drawing/2014/main" id="{E71A84D2-A23F-F1C9-DAC3-31199CBD5354}"/>
              </a:ext>
            </a:extLst>
          </p:cNvPr>
          <p:cNvSpPr txBox="1"/>
          <p:nvPr/>
        </p:nvSpPr>
        <p:spPr>
          <a:xfrm>
            <a:off x="5010069" y="57187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46417D"/>
                </a:solidFill>
                <a:latin typeface="Calibri"/>
              </a:rPr>
              <a:t>Coordinator maintains regular check-ins with both Client and Volunteer.</a:t>
            </a:r>
          </a:p>
        </p:txBody>
      </p:sp>
      <p:pic>
        <p:nvPicPr>
          <p:cNvPr id="34" name="Picture Placeholder 31" descr="A logo on a black background&#10;&#10;Description automatically generated">
            <a:extLst>
              <a:ext uri="{FF2B5EF4-FFF2-40B4-BE49-F238E27FC236}">
                <a16:creationId xmlns:a16="http://schemas.microsoft.com/office/drawing/2014/main" id="{E6EE19DA-E0CF-3F1E-BBFE-3562046C663F}"/>
              </a:ext>
            </a:extLst>
          </p:cNvPr>
          <p:cNvPicPr>
            <a:picLocks noChangeAspect="1"/>
          </p:cNvPicPr>
          <p:nvPr/>
        </p:nvPicPr>
        <p:blipFill>
          <a:blip r:embed="rId2"/>
          <a:srcRect l="15891" r="15891"/>
          <a:stretch/>
        </p:blipFill>
        <p:spPr>
          <a:xfrm>
            <a:off x="7912035" y="3180452"/>
            <a:ext cx="2443205" cy="3590577"/>
          </a:xfrm>
          <a:prstGeom prst="roundRect">
            <a:avLst/>
          </a:prstGeom>
          <a:noFill/>
          <a:ln>
            <a:noFill/>
          </a:ln>
        </p:spPr>
      </p:pic>
      <p:sp>
        <p:nvSpPr>
          <p:cNvPr id="68" name="Arrow: Down 67">
            <a:extLst>
              <a:ext uri="{FF2B5EF4-FFF2-40B4-BE49-F238E27FC236}">
                <a16:creationId xmlns:a16="http://schemas.microsoft.com/office/drawing/2014/main" id="{4BC3CDA8-5171-1715-0EDD-41D0B9DA8152}"/>
              </a:ext>
            </a:extLst>
          </p:cNvPr>
          <p:cNvSpPr/>
          <p:nvPr/>
        </p:nvSpPr>
        <p:spPr>
          <a:xfrm>
            <a:off x="3361642" y="858827"/>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9" name="Arrow: Down 68">
            <a:extLst>
              <a:ext uri="{FF2B5EF4-FFF2-40B4-BE49-F238E27FC236}">
                <a16:creationId xmlns:a16="http://schemas.microsoft.com/office/drawing/2014/main" id="{C3F9590A-4C80-7C44-9E5E-6E9BDDE589C2}"/>
              </a:ext>
            </a:extLst>
          </p:cNvPr>
          <p:cNvSpPr/>
          <p:nvPr/>
        </p:nvSpPr>
        <p:spPr>
          <a:xfrm>
            <a:off x="3361642" y="2639634"/>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0" name="Arrow: Down 69">
            <a:extLst>
              <a:ext uri="{FF2B5EF4-FFF2-40B4-BE49-F238E27FC236}">
                <a16:creationId xmlns:a16="http://schemas.microsoft.com/office/drawing/2014/main" id="{BA113E60-0256-B9F2-4730-3D2FB702911D}"/>
              </a:ext>
            </a:extLst>
          </p:cNvPr>
          <p:cNvSpPr/>
          <p:nvPr/>
        </p:nvSpPr>
        <p:spPr>
          <a:xfrm>
            <a:off x="3361642" y="1768175"/>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1" name="Arrow: Down 70">
            <a:extLst>
              <a:ext uri="{FF2B5EF4-FFF2-40B4-BE49-F238E27FC236}">
                <a16:creationId xmlns:a16="http://schemas.microsoft.com/office/drawing/2014/main" id="{C02B2787-4394-6D2F-607A-B382E9E8FDEF}"/>
              </a:ext>
            </a:extLst>
          </p:cNvPr>
          <p:cNvSpPr/>
          <p:nvPr/>
        </p:nvSpPr>
        <p:spPr>
          <a:xfrm>
            <a:off x="8249387" y="896716"/>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2" name="Arrow: Down 71">
            <a:extLst>
              <a:ext uri="{FF2B5EF4-FFF2-40B4-BE49-F238E27FC236}">
                <a16:creationId xmlns:a16="http://schemas.microsoft.com/office/drawing/2014/main" id="{63D531E7-BC6E-4FE3-15A7-51E3680A5748}"/>
              </a:ext>
            </a:extLst>
          </p:cNvPr>
          <p:cNvSpPr/>
          <p:nvPr/>
        </p:nvSpPr>
        <p:spPr>
          <a:xfrm>
            <a:off x="8249387" y="1793434"/>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3" name="Arrow: Down 72">
            <a:extLst>
              <a:ext uri="{FF2B5EF4-FFF2-40B4-BE49-F238E27FC236}">
                <a16:creationId xmlns:a16="http://schemas.microsoft.com/office/drawing/2014/main" id="{5EC23A74-4B18-5226-99CD-8EBBF3C99D85}"/>
              </a:ext>
            </a:extLst>
          </p:cNvPr>
          <p:cNvSpPr/>
          <p:nvPr/>
        </p:nvSpPr>
        <p:spPr>
          <a:xfrm>
            <a:off x="8236757" y="2728042"/>
            <a:ext cx="452655" cy="3258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4" name="Arrow: Curved Right 73">
            <a:extLst>
              <a:ext uri="{FF2B5EF4-FFF2-40B4-BE49-F238E27FC236}">
                <a16:creationId xmlns:a16="http://schemas.microsoft.com/office/drawing/2014/main" id="{3EE817E4-AEC5-C6F0-4970-EC6C62B078B1}"/>
              </a:ext>
            </a:extLst>
          </p:cNvPr>
          <p:cNvSpPr/>
          <p:nvPr/>
        </p:nvSpPr>
        <p:spPr>
          <a:xfrm rot="20820000">
            <a:off x="4283619" y="3700542"/>
            <a:ext cx="479934" cy="59360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46417D"/>
              </a:solidFill>
              <a:latin typeface="Calibri"/>
            </a:endParaRPr>
          </a:p>
        </p:txBody>
      </p:sp>
      <p:sp>
        <p:nvSpPr>
          <p:cNvPr id="75" name="Arrow: Curved Left 74">
            <a:extLst>
              <a:ext uri="{FF2B5EF4-FFF2-40B4-BE49-F238E27FC236}">
                <a16:creationId xmlns:a16="http://schemas.microsoft.com/office/drawing/2014/main" id="{555F260F-9AC1-9905-9B8F-AA529431826A}"/>
              </a:ext>
            </a:extLst>
          </p:cNvPr>
          <p:cNvSpPr/>
          <p:nvPr/>
        </p:nvSpPr>
        <p:spPr>
          <a:xfrm rot="780000">
            <a:off x="7580004" y="3650021"/>
            <a:ext cx="467306" cy="58097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46417D"/>
              </a:solidFill>
              <a:latin typeface="Calibri"/>
            </a:endParaRPr>
          </a:p>
        </p:txBody>
      </p:sp>
      <p:sp>
        <p:nvSpPr>
          <p:cNvPr id="76" name="Arrow: Down 75">
            <a:extLst>
              <a:ext uri="{FF2B5EF4-FFF2-40B4-BE49-F238E27FC236}">
                <a16:creationId xmlns:a16="http://schemas.microsoft.com/office/drawing/2014/main" id="{B6460C53-6671-F66D-7429-5F43F03A9A05}"/>
              </a:ext>
            </a:extLst>
          </p:cNvPr>
          <p:cNvSpPr/>
          <p:nvPr/>
        </p:nvSpPr>
        <p:spPr>
          <a:xfrm>
            <a:off x="5875044" y="4339175"/>
            <a:ext cx="500529" cy="3019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7" name="Arrow: Down 76">
            <a:extLst>
              <a:ext uri="{FF2B5EF4-FFF2-40B4-BE49-F238E27FC236}">
                <a16:creationId xmlns:a16="http://schemas.microsoft.com/office/drawing/2014/main" id="{E39925DC-2C6F-7954-0B16-D8EC538B56C4}"/>
              </a:ext>
            </a:extLst>
          </p:cNvPr>
          <p:cNvSpPr/>
          <p:nvPr/>
        </p:nvSpPr>
        <p:spPr>
          <a:xfrm>
            <a:off x="5875045" y="5536032"/>
            <a:ext cx="500529" cy="2540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67335096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4C8"/>
        </a:solidFill>
        <a:effectLst/>
      </p:bgPr>
    </p:bg>
    <p:spTree>
      <p:nvGrpSpPr>
        <p:cNvPr id="1" name="Shape 389"/>
        <p:cNvGrpSpPr/>
        <p:nvPr/>
      </p:nvGrpSpPr>
      <p:grpSpPr>
        <a:xfrm>
          <a:off x="0" y="0"/>
          <a:ext cx="0" cy="0"/>
          <a:chOff x="0" y="0"/>
          <a:chExt cx="0" cy="0"/>
        </a:xfrm>
      </p:grpSpPr>
      <p:pic>
        <p:nvPicPr>
          <p:cNvPr id="390" name="Google Shape;390;p49"/>
          <p:cNvPicPr preferRelativeResize="0">
            <a:picLocks noGrp="1"/>
          </p:cNvPicPr>
          <p:nvPr>
            <p:ph type="pic" idx="2"/>
          </p:nvPr>
        </p:nvPicPr>
        <p:blipFill rotWithShape="1">
          <a:blip r:embed="rId3">
            <a:alphaModFix/>
          </a:blip>
          <a:srcRect l="10380" r="10380"/>
          <a:stretch/>
        </p:blipFill>
        <p:spPr>
          <a:xfrm>
            <a:off x="1524000" y="0"/>
            <a:ext cx="4681200" cy="6858000"/>
          </a:xfrm>
          <a:prstGeom prst="rect">
            <a:avLst/>
          </a:prstGeom>
        </p:spPr>
      </p:pic>
      <p:sp>
        <p:nvSpPr>
          <p:cNvPr id="391" name="Google Shape;391;p49"/>
          <p:cNvSpPr txBox="1"/>
          <p:nvPr/>
        </p:nvSpPr>
        <p:spPr>
          <a:xfrm>
            <a:off x="6650000" y="967900"/>
            <a:ext cx="3476700" cy="5416837"/>
          </a:xfrm>
          <a:prstGeom prst="rect">
            <a:avLst/>
          </a:prstGeom>
          <a:noFill/>
          <a:ln>
            <a:noFill/>
          </a:ln>
        </p:spPr>
        <p:txBody>
          <a:bodyPr spcFirstLastPara="1" wrap="square" lIns="91425" tIns="91425" rIns="91425" bIns="91425" anchor="t" anchorCtr="0">
            <a:spAutoFit/>
          </a:bodyPr>
          <a:lstStyle/>
          <a:p>
            <a:pPr marL="457200" indent="-355600">
              <a:buClr>
                <a:srgbClr val="F2F2F2"/>
              </a:buClr>
              <a:buSzPts val="2000"/>
              <a:buFont typeface="Calibri"/>
              <a:buChar char="●"/>
            </a:pPr>
            <a:r>
              <a:rPr lang="en-US" sz="2000" kern="0" dirty="0">
                <a:solidFill>
                  <a:srgbClr val="F2F2F2"/>
                </a:solidFill>
                <a:latin typeface="Calibri"/>
                <a:ea typeface="Calibri"/>
                <a:cs typeface="Calibri"/>
                <a:sym typeface="Calibri"/>
              </a:rPr>
              <a:t>I believe every person knows someone who could benefit from Nav-CARE</a:t>
            </a:r>
          </a:p>
          <a:p>
            <a:pPr marL="457200" indent="-355600">
              <a:buClr>
                <a:srgbClr val="F2F2F2"/>
              </a:buClr>
              <a:buSzPts val="2000"/>
              <a:buFont typeface="Calibri"/>
              <a:buChar char="●"/>
            </a:pPr>
            <a:endParaRPr lang="en-US" sz="2000" kern="0" dirty="0">
              <a:solidFill>
                <a:srgbClr val="F2F2F2"/>
              </a:solidFill>
              <a:latin typeface="Calibri"/>
              <a:ea typeface="Calibri"/>
              <a:cs typeface="Calibri"/>
              <a:sym typeface="Calibri"/>
            </a:endParaRPr>
          </a:p>
          <a:p>
            <a:pPr marL="457200" indent="-355600">
              <a:buClr>
                <a:srgbClr val="F2F2F2"/>
              </a:buClr>
              <a:buSzPts val="2000"/>
              <a:buFont typeface="Calibri"/>
              <a:buChar char="●"/>
            </a:pPr>
            <a:r>
              <a:rPr lang="en-US" sz="2000" kern="0" dirty="0">
                <a:solidFill>
                  <a:srgbClr val="F2F2F2"/>
                </a:solidFill>
                <a:latin typeface="Calibri"/>
                <a:ea typeface="Calibri"/>
                <a:cs typeface="Calibri"/>
                <a:sym typeface="Calibri"/>
              </a:rPr>
              <a:t>Referrals can come from anyone</a:t>
            </a:r>
          </a:p>
          <a:p>
            <a:pPr marL="457200" indent="-355600">
              <a:buClr>
                <a:srgbClr val="F2F2F2"/>
              </a:buClr>
              <a:buSzPts val="2000"/>
              <a:buFont typeface="Calibri"/>
              <a:buChar char="●"/>
            </a:pPr>
            <a:endParaRPr lang="en-US" sz="2000" kern="0" dirty="0">
              <a:solidFill>
                <a:srgbClr val="F2F2F2"/>
              </a:solidFill>
              <a:latin typeface="Calibri"/>
              <a:ea typeface="Calibri"/>
              <a:cs typeface="Calibri"/>
              <a:sym typeface="Calibri"/>
            </a:endParaRPr>
          </a:p>
          <a:p>
            <a:pPr marL="457200" indent="-355600">
              <a:buClr>
                <a:srgbClr val="F2F2F2"/>
              </a:buClr>
              <a:buSzPts val="2000"/>
              <a:buFont typeface="Calibri"/>
              <a:buChar char="●"/>
            </a:pPr>
            <a:r>
              <a:rPr lang="en-US" sz="2000" kern="0" dirty="0">
                <a:solidFill>
                  <a:srgbClr val="F2F2F2"/>
                </a:solidFill>
                <a:latin typeface="Calibri"/>
                <a:ea typeface="Calibri"/>
                <a:cs typeface="Calibri"/>
                <a:sym typeface="Calibri"/>
              </a:rPr>
              <a:t>There are clients in every community waiting for a volunteer</a:t>
            </a:r>
          </a:p>
          <a:p>
            <a:pPr marL="457200" indent="-355600">
              <a:buClr>
                <a:srgbClr val="F2F2F2"/>
              </a:buClr>
              <a:buSzPts val="2000"/>
              <a:buFont typeface="Calibri"/>
              <a:buChar char="●"/>
            </a:pPr>
            <a:endParaRPr lang="en-US" sz="2000" kern="0" dirty="0">
              <a:solidFill>
                <a:srgbClr val="F2F2F2"/>
              </a:solidFill>
              <a:latin typeface="Calibri"/>
              <a:ea typeface="Calibri"/>
              <a:cs typeface="Calibri"/>
              <a:sym typeface="Calibri"/>
            </a:endParaRPr>
          </a:p>
          <a:p>
            <a:pPr marL="457200" indent="-355600">
              <a:buClr>
                <a:srgbClr val="F2F2F2"/>
              </a:buClr>
              <a:buSzPts val="2000"/>
              <a:buFont typeface="Calibri"/>
              <a:buChar char="●"/>
            </a:pPr>
            <a:r>
              <a:rPr lang="en-US" sz="2000" kern="0" dirty="0">
                <a:solidFill>
                  <a:srgbClr val="F2F2F2"/>
                </a:solidFill>
                <a:latin typeface="Calibri"/>
                <a:ea typeface="Calibri"/>
                <a:cs typeface="Calibri"/>
                <a:sym typeface="Calibri"/>
              </a:rPr>
              <a:t>Speak with family members, loved ones and friends to increase communication about this program. </a:t>
            </a:r>
          </a:p>
          <a:p>
            <a:pPr marL="101600">
              <a:buClr>
                <a:srgbClr val="F2F2F2"/>
              </a:buClr>
              <a:buSzPts val="2000"/>
            </a:pPr>
            <a:endParaRPr lang="en-US" sz="2000" kern="0" dirty="0">
              <a:solidFill>
                <a:srgbClr val="F2F2F2"/>
              </a:solidFill>
              <a:latin typeface="Calibri"/>
              <a:ea typeface="Calibri"/>
              <a:cs typeface="Calibri"/>
              <a:sym typeface="Calibri"/>
            </a:endParaRPr>
          </a:p>
        </p:txBody>
      </p:sp>
      <p:sp>
        <p:nvSpPr>
          <p:cNvPr id="392" name="Google Shape;392;p49"/>
          <p:cNvSpPr txBox="1"/>
          <p:nvPr/>
        </p:nvSpPr>
        <p:spPr>
          <a:xfrm>
            <a:off x="1524000" y="2894114"/>
            <a:ext cx="9169500" cy="615600"/>
          </a:xfrm>
          <a:prstGeom prst="rect">
            <a:avLst/>
          </a:prstGeom>
          <a:noFill/>
          <a:ln>
            <a:noFill/>
          </a:ln>
        </p:spPr>
        <p:txBody>
          <a:bodyPr spcFirstLastPara="1" wrap="square" lIns="91425" tIns="91425" rIns="91425" bIns="91425" anchor="t" anchorCtr="0">
            <a:spAutoFit/>
          </a:bodyPr>
          <a:lstStyle/>
          <a:p>
            <a:pPr>
              <a:buClr>
                <a:srgbClr val="000000"/>
              </a:buClr>
            </a:pPr>
            <a:endParaRPr sz="2800" kern="0">
              <a:solidFill>
                <a:srgbClr val="46417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4C8"/>
        </a:solidFill>
        <a:effectLst/>
      </p:bgPr>
    </p:bg>
    <p:spTree>
      <p:nvGrpSpPr>
        <p:cNvPr id="1" name="Shape 397"/>
        <p:cNvGrpSpPr/>
        <p:nvPr/>
      </p:nvGrpSpPr>
      <p:grpSpPr>
        <a:xfrm>
          <a:off x="0" y="0"/>
          <a:ext cx="0" cy="0"/>
          <a:chOff x="0" y="0"/>
          <a:chExt cx="0" cy="0"/>
        </a:xfrm>
      </p:grpSpPr>
      <p:pic>
        <p:nvPicPr>
          <p:cNvPr id="398" name="Google Shape;398;p50"/>
          <p:cNvPicPr preferRelativeResize="0">
            <a:picLocks noGrp="1"/>
          </p:cNvPicPr>
          <p:nvPr>
            <p:ph type="pic" idx="2"/>
          </p:nvPr>
        </p:nvPicPr>
        <p:blipFill rotWithShape="1">
          <a:blip r:embed="rId3">
            <a:alphaModFix/>
          </a:blip>
          <a:srcRect t="-38918" b="-67437"/>
          <a:stretch/>
        </p:blipFill>
        <p:spPr>
          <a:xfrm>
            <a:off x="1524000" y="0"/>
            <a:ext cx="4681200" cy="6858000"/>
          </a:xfrm>
          <a:prstGeom prst="rect">
            <a:avLst/>
          </a:prstGeom>
        </p:spPr>
      </p:pic>
      <p:sp>
        <p:nvSpPr>
          <p:cNvPr id="399" name="Google Shape;399;p50"/>
          <p:cNvSpPr txBox="1"/>
          <p:nvPr/>
        </p:nvSpPr>
        <p:spPr>
          <a:xfrm>
            <a:off x="8023400" y="2175800"/>
            <a:ext cx="2661300" cy="615600"/>
          </a:xfrm>
          <a:prstGeom prst="rect">
            <a:avLst/>
          </a:prstGeom>
          <a:noFill/>
          <a:ln>
            <a:noFill/>
          </a:ln>
        </p:spPr>
        <p:txBody>
          <a:bodyPr spcFirstLastPara="1" wrap="square" lIns="91425" tIns="91425" rIns="91425" bIns="91425" anchor="t" anchorCtr="0">
            <a:spAutoFit/>
          </a:bodyPr>
          <a:lstStyle/>
          <a:p>
            <a:pPr defTabSz="457200"/>
            <a:endParaRPr sz="2800">
              <a:solidFill>
                <a:srgbClr val="46417D"/>
              </a:solidFill>
              <a:latin typeface="Calibri"/>
              <a:ea typeface="Calibri"/>
              <a:cs typeface="Calibri"/>
              <a:sym typeface="Calibri"/>
            </a:endParaRPr>
          </a:p>
        </p:txBody>
      </p:sp>
      <p:sp>
        <p:nvSpPr>
          <p:cNvPr id="400" name="Google Shape;400;p50"/>
          <p:cNvSpPr txBox="1"/>
          <p:nvPr/>
        </p:nvSpPr>
        <p:spPr>
          <a:xfrm>
            <a:off x="6003600" y="1559475"/>
            <a:ext cx="4681200" cy="2924400"/>
          </a:xfrm>
          <a:prstGeom prst="rect">
            <a:avLst/>
          </a:prstGeom>
          <a:noFill/>
          <a:ln>
            <a:noFill/>
          </a:ln>
        </p:spPr>
        <p:txBody>
          <a:bodyPr spcFirstLastPara="1" wrap="square" lIns="91425" tIns="91425" rIns="91425" bIns="91425" anchor="t" anchorCtr="0">
            <a:spAutoFit/>
          </a:bodyPr>
          <a:lstStyle/>
          <a:p>
            <a:pPr defTabSz="457200"/>
            <a:r>
              <a:rPr lang="en-US" sz="3000" u="sng">
                <a:solidFill>
                  <a:srgbClr val="F2F2F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navcare@easternhealth.ca</a:t>
            </a:r>
            <a:endParaRPr sz="3000">
              <a:solidFill>
                <a:srgbClr val="F2F2F2"/>
              </a:solidFill>
              <a:latin typeface="Calibri"/>
              <a:ea typeface="Calibri"/>
              <a:cs typeface="Calibri"/>
              <a:sym typeface="Calibri"/>
            </a:endParaRPr>
          </a:p>
          <a:p>
            <a:pPr defTabSz="457200"/>
            <a:endParaRPr sz="3000">
              <a:solidFill>
                <a:srgbClr val="F2F2F2"/>
              </a:solidFill>
              <a:latin typeface="Impact"/>
              <a:ea typeface="Impact"/>
              <a:cs typeface="Impact"/>
              <a:sym typeface="Impact"/>
            </a:endParaRPr>
          </a:p>
          <a:p>
            <a:pPr defTabSz="457200"/>
            <a:r>
              <a:rPr lang="en-US" sz="3000" u="sng">
                <a:solidFill>
                  <a:srgbClr val="F2F2F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Amy.way@easternhealth.ca</a:t>
            </a:r>
            <a:endParaRPr sz="3000">
              <a:solidFill>
                <a:srgbClr val="F2F2F2"/>
              </a:solidFill>
              <a:latin typeface="Calibri"/>
              <a:ea typeface="Calibri"/>
              <a:cs typeface="Calibri"/>
              <a:sym typeface="Calibri"/>
            </a:endParaRPr>
          </a:p>
          <a:p>
            <a:pPr defTabSz="457200"/>
            <a:endParaRPr sz="3000">
              <a:solidFill>
                <a:srgbClr val="46417D"/>
              </a:solidFill>
              <a:latin typeface="Impact"/>
              <a:ea typeface="Impact"/>
              <a:cs typeface="Impact"/>
              <a:sym typeface="Impact"/>
            </a:endParaRPr>
          </a:p>
          <a:p>
            <a:pPr defTabSz="457200"/>
            <a:r>
              <a:rPr lang="en-US" sz="3000">
                <a:solidFill>
                  <a:srgbClr val="F2F2F2"/>
                </a:solidFill>
                <a:latin typeface="Impact"/>
                <a:ea typeface="Impact"/>
                <a:cs typeface="Impact"/>
                <a:sym typeface="Impact"/>
              </a:rPr>
              <a:t>     Phone: 709-853-8468</a:t>
            </a:r>
            <a:r>
              <a:rPr lang="en-US" sz="3000">
                <a:solidFill>
                  <a:srgbClr val="46417D"/>
                </a:solidFill>
                <a:latin typeface="Impact"/>
                <a:ea typeface="Impact"/>
                <a:cs typeface="Impact"/>
                <a:sym typeface="Impact"/>
              </a:rPr>
              <a:t> </a:t>
            </a:r>
            <a:endParaRPr sz="3000">
              <a:solidFill>
                <a:srgbClr val="46417D"/>
              </a:solidFill>
              <a:latin typeface="Impact"/>
              <a:ea typeface="Impact"/>
              <a:cs typeface="Impact"/>
              <a:sym typeface="Impact"/>
            </a:endParaRPr>
          </a:p>
          <a:p>
            <a:pPr defTabSz="457200"/>
            <a:endParaRPr sz="2800">
              <a:solidFill>
                <a:srgbClr val="46417D"/>
              </a:solidFill>
              <a:latin typeface="Impact"/>
              <a:ea typeface="Impact"/>
              <a:cs typeface="Impact"/>
              <a:sym typeface="Impact"/>
            </a:endParaRPr>
          </a:p>
        </p:txBody>
      </p:sp>
      <p:sp>
        <p:nvSpPr>
          <p:cNvPr id="2" name="TextBox 1">
            <a:extLst>
              <a:ext uri="{FF2B5EF4-FFF2-40B4-BE49-F238E27FC236}">
                <a16:creationId xmlns:a16="http://schemas.microsoft.com/office/drawing/2014/main" id="{766DF50A-A711-32F1-215A-33A9B7817607}"/>
              </a:ext>
            </a:extLst>
          </p:cNvPr>
          <p:cNvSpPr txBox="1"/>
          <p:nvPr/>
        </p:nvSpPr>
        <p:spPr>
          <a:xfrm>
            <a:off x="4699001" y="374151"/>
            <a:ext cx="3386667" cy="584775"/>
          </a:xfrm>
          <a:prstGeom prst="rect">
            <a:avLst/>
          </a:prstGeom>
          <a:noFill/>
        </p:spPr>
        <p:txBody>
          <a:bodyPr wrap="square" rtlCol="0">
            <a:spAutoFit/>
          </a:bodyPr>
          <a:lstStyle/>
          <a:p>
            <a:pPr defTabSz="457200"/>
            <a:r>
              <a:rPr lang="en-US" sz="3200">
                <a:solidFill>
                  <a:prstClr val="white"/>
                </a:solidFill>
                <a:latin typeface="Calibri"/>
              </a:rPr>
              <a:t>QUESTIONS??</a:t>
            </a:r>
          </a:p>
        </p:txBody>
      </p:sp>
      <p:sp>
        <p:nvSpPr>
          <p:cNvPr id="3" name="TextBox 2">
            <a:extLst>
              <a:ext uri="{FF2B5EF4-FFF2-40B4-BE49-F238E27FC236}">
                <a16:creationId xmlns:a16="http://schemas.microsoft.com/office/drawing/2014/main" id="{2A09C362-28D0-ED8E-576E-6756D9130F58}"/>
              </a:ext>
            </a:extLst>
          </p:cNvPr>
          <p:cNvSpPr txBox="1"/>
          <p:nvPr/>
        </p:nvSpPr>
        <p:spPr>
          <a:xfrm>
            <a:off x="1657350" y="4516775"/>
            <a:ext cx="97889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en-US" sz="3600" dirty="0">
                <a:solidFill>
                  <a:prstClr val="white"/>
                </a:solidFill>
                <a:latin typeface="Calibri"/>
                <a:hlinkClick r:id="rId6"/>
              </a:rPr>
              <a:t>www.nav-care.ca</a:t>
            </a:r>
            <a:endParaRPr lang="en-US" sz="3600" dirty="0">
              <a:solidFill>
                <a:prstClr val="white"/>
              </a:solidFill>
              <a:latin typeface="Calibri"/>
            </a:endParaRPr>
          </a:p>
          <a:p>
            <a:pPr defTabSz="457200"/>
            <a:r>
              <a:rPr lang="en-US" sz="3600" dirty="0">
                <a:solidFill>
                  <a:prstClr val="white"/>
                </a:solidFill>
                <a:latin typeface="Calibri"/>
                <a:hlinkClick r:id="rId7"/>
              </a:rPr>
              <a:t>www.peolc.easternhealth.ca/ourservices/nav-care/</a:t>
            </a:r>
            <a:r>
              <a:rPr lang="en-US" sz="3600" dirty="0">
                <a:solidFill>
                  <a:prstClr val="white"/>
                </a:solidFill>
                <a:latin typeface="Calibri"/>
              </a:rPr>
              <a:t> </a:t>
            </a:r>
          </a:p>
        </p:txBody>
      </p:sp>
    </p:spTree>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Thank-you to our funders:</a:t>
            </a:r>
          </a:p>
        </p:txBody>
      </p:sp>
      <p:sp>
        <p:nvSpPr>
          <p:cNvPr id="4" name="Content Placeholder 3"/>
          <p:cNvSpPr>
            <a:spLocks noGrp="1"/>
          </p:cNvSpPr>
          <p:nvPr>
            <p:ph idx="1"/>
          </p:nvPr>
        </p:nvSpPr>
        <p:spPr>
          <a:xfrm>
            <a:off x="2082312" y="8132228"/>
            <a:ext cx="3871882" cy="1439945"/>
          </a:xfrm>
        </p:spPr>
        <p:txBody>
          <a:bodyPr>
            <a:normAutofit fontScale="92500" lnSpcReduction="10000"/>
          </a:bodyPr>
          <a:lstStyle/>
          <a:p>
            <a:r>
              <a:rPr lang="en-CA"/>
              <a:t>Thank-you to all those funding bodies who have enabled us to pursue this endeavour: </a:t>
            </a:r>
          </a:p>
          <a:p>
            <a:endParaRPr lang="en-CA"/>
          </a:p>
          <a:p>
            <a:pPr marL="0" indent="0">
              <a:buNone/>
            </a:pPr>
            <a:endParaRPr lang="en-CA"/>
          </a:p>
          <a:p>
            <a:endParaRPr lang="en-CA"/>
          </a:p>
          <a:p>
            <a:pPr marL="0" indent="0">
              <a:buNone/>
            </a:pPr>
            <a:endParaRPr lang="en-CA"/>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2384" y="3226070"/>
            <a:ext cx="2268841" cy="840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nadian frailty netwo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17329" y="4700932"/>
            <a:ext cx="2702603" cy="588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venant Health"/>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07122" y="3130427"/>
            <a:ext cx="2039403" cy="1054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Vancouver Foundatio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10745" y="4814348"/>
            <a:ext cx="173219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IH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90930" y="2933938"/>
            <a:ext cx="1714610" cy="12330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c centre for palliative care"/>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010745" y="5560062"/>
            <a:ext cx="1509430" cy="11320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anadian cancer society"/>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723611" y="4373732"/>
            <a:ext cx="2208527" cy="12431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UBC 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567534" y="5865167"/>
            <a:ext cx="2520681" cy="5218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University of Alberta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472411" y="5832895"/>
            <a:ext cx="2374115" cy="586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rtners | University of Calgary">
            <a:extLst>
              <a:ext uri="{FF2B5EF4-FFF2-40B4-BE49-F238E27FC236}">
                <a16:creationId xmlns:a16="http://schemas.microsoft.com/office/drawing/2014/main" id="{42CE0D0D-6C1E-46F6-9362-083C8E24027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866255" y="1241082"/>
            <a:ext cx="1889344" cy="1889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D4F1153-A961-4D86-82B2-A1FDDA73112C}"/>
              </a:ext>
            </a:extLst>
          </p:cNvPr>
          <p:cNvPicPr>
            <a:picLocks noChangeAspect="1"/>
          </p:cNvPicPr>
          <p:nvPr/>
        </p:nvPicPr>
        <p:blipFill rotWithShape="1">
          <a:blip r:embed="rId13">
            <a:extLst>
              <a:ext uri="{28A0092B-C50C-407E-A947-70E740481C1C}">
                <a14:useLocalDpi xmlns:a14="http://schemas.microsoft.com/office/drawing/2010/main"/>
              </a:ext>
            </a:extLst>
          </a:blip>
          <a:srcRect t="30367" b="27980"/>
          <a:stretch/>
        </p:blipFill>
        <p:spPr>
          <a:xfrm>
            <a:off x="1524001" y="1858419"/>
            <a:ext cx="4166955" cy="967115"/>
          </a:xfrm>
          <a:prstGeom prst="rect">
            <a:avLst/>
          </a:prstGeom>
        </p:spPr>
      </p:pic>
    </p:spTree>
    <p:extLst>
      <p:ext uri="{BB962C8B-B14F-4D97-AF65-F5344CB8AC3E}">
        <p14:creationId xmlns:p14="http://schemas.microsoft.com/office/powerpoint/2010/main" val="404195312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C47CE2-D7DE-402C-A10B-588921457A28}"/>
              </a:ext>
            </a:extLst>
          </p:cNvPr>
          <p:cNvGrpSpPr/>
          <p:nvPr/>
        </p:nvGrpSpPr>
        <p:grpSpPr>
          <a:xfrm>
            <a:off x="1800447" y="290579"/>
            <a:ext cx="4619773" cy="6375962"/>
            <a:chOff x="0" y="0"/>
            <a:chExt cx="6104407" cy="8153759"/>
          </a:xfrm>
        </p:grpSpPr>
        <p:pic>
          <p:nvPicPr>
            <p:cNvPr id="4" name="Picture 3">
              <a:extLst>
                <a:ext uri="{FF2B5EF4-FFF2-40B4-BE49-F238E27FC236}">
                  <a16:creationId xmlns:a16="http://schemas.microsoft.com/office/drawing/2014/main" id="{7D118C23-E33F-4710-9913-AC9B2A555D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854" y="0"/>
              <a:ext cx="1468755" cy="1898650"/>
            </a:xfrm>
            <a:prstGeom prst="rect">
              <a:avLst/>
            </a:prstGeom>
          </p:spPr>
        </p:pic>
        <p:pic>
          <p:nvPicPr>
            <p:cNvPr id="5" name="Picture 4">
              <a:extLst>
                <a:ext uri="{FF2B5EF4-FFF2-40B4-BE49-F238E27FC236}">
                  <a16:creationId xmlns:a16="http://schemas.microsoft.com/office/drawing/2014/main" id="{B99BDEFE-6C49-4A79-AB40-5C9A03ACC3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54" y="2067339"/>
              <a:ext cx="1461770" cy="1891665"/>
            </a:xfrm>
            <a:prstGeom prst="rect">
              <a:avLst/>
            </a:prstGeom>
          </p:spPr>
        </p:pic>
        <p:pic>
          <p:nvPicPr>
            <p:cNvPr id="6" name="Picture 5">
              <a:extLst>
                <a:ext uri="{FF2B5EF4-FFF2-40B4-BE49-F238E27FC236}">
                  <a16:creationId xmlns:a16="http://schemas.microsoft.com/office/drawing/2014/main" id="{CB5CD358-8361-4ED5-8F06-00499A13FE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52" y="4182386"/>
              <a:ext cx="1468755" cy="1898650"/>
            </a:xfrm>
            <a:prstGeom prst="rect">
              <a:avLst/>
            </a:prstGeom>
          </p:spPr>
        </p:pic>
        <p:pic>
          <p:nvPicPr>
            <p:cNvPr id="7" name="Picture 6">
              <a:extLst>
                <a:ext uri="{FF2B5EF4-FFF2-40B4-BE49-F238E27FC236}">
                  <a16:creationId xmlns:a16="http://schemas.microsoft.com/office/drawing/2014/main" id="{110FDBA8-4C4D-4288-A7B9-56896A2E86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6241774"/>
              <a:ext cx="1479550" cy="1911985"/>
            </a:xfrm>
            <a:prstGeom prst="rect">
              <a:avLst/>
            </a:prstGeom>
          </p:spPr>
        </p:pic>
        <p:sp>
          <p:nvSpPr>
            <p:cNvPr id="8" name="Rectangle 7">
              <a:extLst>
                <a:ext uri="{FF2B5EF4-FFF2-40B4-BE49-F238E27FC236}">
                  <a16:creationId xmlns:a16="http://schemas.microsoft.com/office/drawing/2014/main" id="{F52D5E96-B8BF-47FF-B64B-989E9090FD09}"/>
                </a:ext>
              </a:extLst>
            </p:cNvPr>
            <p:cNvSpPr/>
            <p:nvPr/>
          </p:nvSpPr>
          <p:spPr>
            <a:xfrm>
              <a:off x="1547978" y="2087990"/>
              <a:ext cx="4549726" cy="1870563"/>
            </a:xfrm>
            <a:prstGeom prst="rect">
              <a:avLst/>
            </a:prstGeom>
            <a:noFill/>
            <a:ln w="19050">
              <a:solidFill>
                <a:srgbClr val="4541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Volunteer Coordinator Manual</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a:solidFill>
                    <a:srgbClr val="45417D"/>
                  </a:solidFill>
                  <a:latin typeface="Times New Roman" panose="02020603050405020304" pitchFamily="18" charset="0"/>
                  <a:ea typeface="Calibri" panose="020F0502020204030204" pitchFamily="34" charset="0"/>
                  <a:cs typeface="Times New Roman" panose="02020603050405020304" pitchFamily="18" charset="0"/>
                </a:rPr>
                <a:t>This manual is designed to assist volunteer coordinators with the successful implementation of a Nav-CARE program in their community.</a:t>
              </a:r>
              <a:endParaRPr lang="en-US" sz="1200">
                <a:solidFill>
                  <a:prstClr val="white"/>
                </a:solidFill>
                <a:latin typeface="Calibri"/>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4A14F0B-E25A-45A4-8C79-0491442237D3}"/>
                </a:ext>
              </a:extLst>
            </p:cNvPr>
            <p:cNvSpPr/>
            <p:nvPr/>
          </p:nvSpPr>
          <p:spPr>
            <a:xfrm>
              <a:off x="1540027" y="4195085"/>
              <a:ext cx="4557347" cy="1884582"/>
            </a:xfrm>
            <a:prstGeom prst="rect">
              <a:avLst/>
            </a:prstGeom>
            <a:noFill/>
            <a:ln w="19050">
              <a:solidFill>
                <a:srgbClr val="312B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Volunteer Navigation Training: Facilitator’s Guide</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a:solidFill>
                    <a:srgbClr val="45417D"/>
                  </a:solidFill>
                  <a:latin typeface="Times New Roman" panose="02020603050405020304" pitchFamily="18" charset="0"/>
                  <a:ea typeface="Calibri" panose="020F0502020204030204" pitchFamily="34" charset="0"/>
                  <a:cs typeface="Times New Roman" panose="02020603050405020304" pitchFamily="18" charset="0"/>
                </a:rPr>
                <a:t>This manual is designed to assist trainers with the delivery of the Nav-CARE volunteer navigation education. It is meant to be used alongside the Volunteer Navigation Learning Manual and the online Volunteer Navigation Training.</a:t>
              </a:r>
              <a:endParaRPr lang="en-US" sz="1200">
                <a:solidFill>
                  <a:prstClr val="white"/>
                </a:solidFill>
                <a:latin typeface="Calibri"/>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CDC88D6-4ED8-4126-B739-63E6C86E195B}"/>
                </a:ext>
              </a:extLst>
            </p:cNvPr>
            <p:cNvSpPr/>
            <p:nvPr/>
          </p:nvSpPr>
          <p:spPr>
            <a:xfrm>
              <a:off x="1540027" y="6246522"/>
              <a:ext cx="4564380" cy="1904366"/>
            </a:xfrm>
            <a:prstGeom prst="rect">
              <a:avLst/>
            </a:prstGeom>
            <a:noFill/>
            <a:ln w="19050">
              <a:solidFill>
                <a:srgbClr val="0199B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Volunteer Navigation Training: Learning Manual</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prstClr val="white"/>
                </a:solidFill>
                <a:latin typeface="Calibri"/>
                <a:ea typeface="Calibri" panose="020F0502020204030204" pitchFamily="34" charset="0"/>
                <a:cs typeface="Times New Roman" panose="02020603050405020304" pitchFamily="18" charset="0"/>
              </a:endParaRPr>
            </a:p>
            <a:p>
              <a:pPr defTabSz="457200"/>
              <a:r>
                <a:rPr lang="en-CA" sz="1200">
                  <a:solidFill>
                    <a:srgbClr val="45417D"/>
                  </a:solidFill>
                  <a:latin typeface="Times New Roman" panose="02020603050405020304" pitchFamily="18" charset="0"/>
                  <a:ea typeface="Calibri" panose="020F0502020204030204" pitchFamily="34" charset="0"/>
                  <a:cs typeface="Times New Roman" panose="02020603050405020304" pitchFamily="18" charset="0"/>
                </a:rPr>
                <a:t>This manual covers the information and tools needed to become a Nav-CARE Volunteer Navigator.</a:t>
              </a:r>
              <a:endParaRPr lang="en-US" sz="1200">
                <a:solidFill>
                  <a:prstClr val="white"/>
                </a:solidFill>
                <a:latin typeface="Calibri"/>
                <a:ea typeface="Calibri" panose="020F0502020204030204" pitchFamily="34" charset="0"/>
                <a:cs typeface="Times New Roman" panose="02020603050405020304" pitchFamily="18" charset="0"/>
              </a:endParaRPr>
            </a:p>
          </p:txBody>
        </p:sp>
      </p:grpSp>
      <p:sp>
        <p:nvSpPr>
          <p:cNvPr id="11" name="Rectangle 5">
            <a:extLst>
              <a:ext uri="{FF2B5EF4-FFF2-40B4-BE49-F238E27FC236}">
                <a16:creationId xmlns:a16="http://schemas.microsoft.com/office/drawing/2014/main" id="{652767AB-C0B0-456D-A714-8C4E5A324191}"/>
              </a:ext>
            </a:extLst>
          </p:cNvPr>
          <p:cNvSpPr>
            <a:spLocks noChangeArrowheads="1"/>
          </p:cNvSpPr>
          <p:nvPr/>
        </p:nvSpPr>
        <p:spPr bwMode="auto">
          <a:xfrm>
            <a:off x="2980661" y="287080"/>
            <a:ext cx="3422700" cy="1463383"/>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n-CA" altLang="en-US" sz="1200" b="1">
                <a:solidFill>
                  <a:srgbClr val="45417D"/>
                </a:solidFill>
                <a:latin typeface="Times New Roman" panose="02020603050405020304" pitchFamily="18" charset="0"/>
                <a:ea typeface="Calibri" panose="020F0502020204030204" pitchFamily="34" charset="0"/>
                <a:cs typeface="Times New Roman" panose="02020603050405020304" pitchFamily="18" charset="0"/>
              </a:rPr>
              <a:t>Implementation Manual</a:t>
            </a:r>
            <a:endParaRPr lang="en-CA" altLang="en-US" sz="600">
              <a:solidFill>
                <a:srgbClr val="46417D"/>
              </a:solidFill>
              <a:latin typeface="Calibri"/>
            </a:endParaRPr>
          </a:p>
          <a:p>
            <a:pPr eaLnBrk="0" fontAlgn="base" hangingPunct="0">
              <a:spcBef>
                <a:spcPct val="0"/>
              </a:spcBef>
              <a:spcAft>
                <a:spcPct val="0"/>
              </a:spcAft>
            </a:pPr>
            <a:r>
              <a:rPr lang="en-CA" altLang="en-US" sz="1200">
                <a:solidFill>
                  <a:srgbClr val="45417D"/>
                </a:solidFill>
                <a:latin typeface="Times New Roman" panose="02020603050405020304" pitchFamily="18" charset="0"/>
                <a:ea typeface="Calibri" panose="020F0502020204030204" pitchFamily="34" charset="0"/>
                <a:cs typeface="Times New Roman" panose="02020603050405020304" pitchFamily="18" charset="0"/>
              </a:rPr>
              <a:t>This manual is designed for organizations who are considering implementing the Nav-CARE Program. The purpose of this manual is to help organizations consider whether Nav-CARE is a good fit. </a:t>
            </a:r>
            <a:endParaRPr lang="en-CA" altLang="en-US">
              <a:solidFill>
                <a:srgbClr val="46417D"/>
              </a:solidFill>
              <a:latin typeface="Arial" panose="020B0604020202020204" pitchFamily="34" charset="0"/>
            </a:endParaRPr>
          </a:p>
        </p:txBody>
      </p:sp>
      <p:sp>
        <p:nvSpPr>
          <p:cNvPr id="12" name="Rectangle 10">
            <a:extLst>
              <a:ext uri="{FF2B5EF4-FFF2-40B4-BE49-F238E27FC236}">
                <a16:creationId xmlns:a16="http://schemas.microsoft.com/office/drawing/2014/main" id="{99CEB1B4-9327-4270-8C4E-14A7F7EC3D4E}"/>
              </a:ext>
            </a:extLst>
          </p:cNvPr>
          <p:cNvSpPr>
            <a:spLocks noChangeArrowheads="1"/>
          </p:cNvSpPr>
          <p:nvPr/>
        </p:nvSpPr>
        <p:spPr bwMode="auto">
          <a:xfrm>
            <a:off x="-276446" y="-126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srgbClr val="46417D"/>
              </a:solidFill>
              <a:latin typeface="Calibri"/>
            </a:endParaRPr>
          </a:p>
        </p:txBody>
      </p:sp>
      <p:sp>
        <p:nvSpPr>
          <p:cNvPr id="13" name="Rectangle 15">
            <a:extLst>
              <a:ext uri="{FF2B5EF4-FFF2-40B4-BE49-F238E27FC236}">
                <a16:creationId xmlns:a16="http://schemas.microsoft.com/office/drawing/2014/main" id="{40187E61-7678-45D4-97F4-B2B1EFA91ABA}"/>
              </a:ext>
            </a:extLst>
          </p:cNvPr>
          <p:cNvSpPr>
            <a:spLocks noChangeArrowheads="1"/>
          </p:cNvSpPr>
          <p:nvPr/>
        </p:nvSpPr>
        <p:spPr bwMode="auto">
          <a:xfrm>
            <a:off x="-276446" y="1024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srgbClr val="46417D"/>
              </a:solidFill>
              <a:latin typeface="Calibri"/>
            </a:endParaRPr>
          </a:p>
        </p:txBody>
      </p:sp>
      <p:graphicFrame>
        <p:nvGraphicFramePr>
          <p:cNvPr id="14" name="Diagram 13">
            <a:extLst>
              <a:ext uri="{FF2B5EF4-FFF2-40B4-BE49-F238E27FC236}">
                <a16:creationId xmlns:a16="http://schemas.microsoft.com/office/drawing/2014/main" id="{E8F0E712-F7DC-408C-B800-A4F8E2CA3F90}"/>
              </a:ext>
            </a:extLst>
          </p:cNvPr>
          <p:cNvGraphicFramePr/>
          <p:nvPr/>
        </p:nvGraphicFramePr>
        <p:xfrm>
          <a:off x="7004491" y="2305318"/>
          <a:ext cx="3489648" cy="43589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EF199FD2-672B-4EEC-8648-8FAE2AC60DEB}"/>
              </a:ext>
            </a:extLst>
          </p:cNvPr>
          <p:cNvSpPr txBox="1"/>
          <p:nvPr/>
        </p:nvSpPr>
        <p:spPr>
          <a:xfrm>
            <a:off x="6931149" y="58480"/>
            <a:ext cx="3636335" cy="1754326"/>
          </a:xfrm>
          <a:prstGeom prst="rect">
            <a:avLst/>
          </a:prstGeom>
          <a:noFill/>
        </p:spPr>
        <p:txBody>
          <a:bodyPr wrap="square" rtlCol="0">
            <a:spAutoFit/>
          </a:bodyPr>
          <a:lstStyle/>
          <a:p>
            <a:pPr algn="ctr" defTabSz="457200"/>
            <a:r>
              <a:rPr lang="en-US" sz="5400" b="1">
                <a:solidFill>
                  <a:srgbClr val="46417D"/>
                </a:solidFill>
                <a:latin typeface="Calibri"/>
              </a:rPr>
              <a:t>Nav-CARE Toolkit</a:t>
            </a:r>
          </a:p>
        </p:txBody>
      </p:sp>
    </p:spTree>
    <p:extLst>
      <p:ext uri="{BB962C8B-B14F-4D97-AF65-F5344CB8AC3E}">
        <p14:creationId xmlns:p14="http://schemas.microsoft.com/office/powerpoint/2010/main" val="32264420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942602" y="82934"/>
            <a:ext cx="7725398" cy="1325563"/>
          </a:xfrm>
        </p:spPr>
        <p:txBody>
          <a:bodyPr>
            <a:normAutofit/>
          </a:bodyPr>
          <a:lstStyle/>
          <a:p>
            <a:r>
              <a:rPr lang="en-CA" dirty="0"/>
              <a:t>Goals of the Nav-CARE Program</a:t>
            </a:r>
          </a:p>
        </p:txBody>
      </p:sp>
      <p:pic>
        <p:nvPicPr>
          <p:cNvPr id="8" name="Content Placeholder 3">
            <a:extLst>
              <a:ext uri="{FF2B5EF4-FFF2-40B4-BE49-F238E27FC236}">
                <a16:creationId xmlns:a16="http://schemas.microsoft.com/office/drawing/2014/main" id="{0FE83BA4-9E22-6041-A39B-DA64180EDC2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24000" y="0"/>
            <a:ext cx="1418603" cy="6875778"/>
          </a:xfrm>
          <a:prstGeom prst="rect">
            <a:avLst/>
          </a:prstGeom>
        </p:spPr>
      </p:pic>
      <p:graphicFrame>
        <p:nvGraphicFramePr>
          <p:cNvPr id="6" name="Content Placeholder 8">
            <a:extLst>
              <a:ext uri="{FF2B5EF4-FFF2-40B4-BE49-F238E27FC236}">
                <a16:creationId xmlns:a16="http://schemas.microsoft.com/office/drawing/2014/main" id="{D7D55DC7-948C-414B-87D7-125E900246C0}"/>
              </a:ext>
            </a:extLst>
          </p:cNvPr>
          <p:cNvGraphicFramePr>
            <a:graphicFrameLocks/>
          </p:cNvGraphicFramePr>
          <p:nvPr/>
        </p:nvGraphicFramePr>
        <p:xfrm>
          <a:off x="2233301" y="1582381"/>
          <a:ext cx="9143999" cy="471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320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47850A-BAD4-C09D-B92B-8F71FCDFF0C1}"/>
              </a:ext>
            </a:extLst>
          </p:cNvPr>
          <p:cNvPicPr>
            <a:picLocks noChangeAspect="1"/>
          </p:cNvPicPr>
          <p:nvPr/>
        </p:nvPicPr>
        <p:blipFill>
          <a:blip r:embed="rId2"/>
          <a:stretch>
            <a:fillRect/>
          </a:stretch>
        </p:blipFill>
        <p:spPr>
          <a:xfrm>
            <a:off x="1523603" y="673369"/>
            <a:ext cx="8663385" cy="5221133"/>
          </a:xfrm>
          <a:prstGeom prst="rect">
            <a:avLst/>
          </a:prstGeom>
        </p:spPr>
      </p:pic>
      <p:sp>
        <p:nvSpPr>
          <p:cNvPr id="7" name="Text Placeholder 9">
            <a:extLst>
              <a:ext uri="{FF2B5EF4-FFF2-40B4-BE49-F238E27FC236}">
                <a16:creationId xmlns:a16="http://schemas.microsoft.com/office/drawing/2014/main" id="{EF78A9B7-7B36-6608-B21E-2E396D6DE6FA}"/>
              </a:ext>
            </a:extLst>
          </p:cNvPr>
          <p:cNvSpPr txBox="1">
            <a:spLocks/>
          </p:cNvSpPr>
          <p:nvPr/>
        </p:nvSpPr>
        <p:spPr>
          <a:xfrm>
            <a:off x="0" y="5894502"/>
            <a:ext cx="12192000" cy="963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N" sz="2400" dirty="0">
                <a:latin typeface="Calibri" panose="020F0502020204030204" pitchFamily="34" charset="0"/>
                <a:cs typeface="Calibri" panose="020F0502020204030204" pitchFamily="34" charset="0"/>
              </a:rPr>
              <a:t>The goal of Nav-CARE is to provide </a:t>
            </a:r>
            <a:r>
              <a:rPr lang="en-IN" sz="2400" b="1" dirty="0">
                <a:solidFill>
                  <a:srgbClr val="002060"/>
                </a:solidFill>
                <a:latin typeface="Calibri" panose="020F0502020204030204" pitchFamily="34" charset="0"/>
                <a:cs typeface="Calibri" panose="020F0502020204030204" pitchFamily="34" charset="0"/>
              </a:rPr>
              <a:t>specially trained, mentored and experienced </a:t>
            </a:r>
            <a:r>
              <a:rPr lang="en-IN" sz="2400" dirty="0">
                <a:latin typeface="Calibri" panose="020F0502020204030204" pitchFamily="34" charset="0"/>
                <a:cs typeface="Calibri" panose="020F0502020204030204" pitchFamily="34" charset="0"/>
              </a:rPr>
              <a:t>volunteers to  work with persons and their families to improve their quality of life. </a:t>
            </a:r>
            <a:r>
              <a:rPr lang="en-IN" sz="2400" dirty="0">
                <a:solidFill>
                  <a:schemeClr val="accent1">
                    <a:lumMod val="75000"/>
                  </a:schemeClr>
                </a:solidFill>
                <a:latin typeface="Calibri" panose="020F0502020204030204" pitchFamily="34" charset="0"/>
                <a:cs typeface="Calibri" panose="020F0502020204030204" pitchFamily="34" charset="0"/>
              </a:rPr>
              <a:t>This is a FREE program</a:t>
            </a:r>
            <a:r>
              <a:rPr lang="en-IN" sz="2400" dirty="0">
                <a:solidFill>
                  <a:srgbClr val="7030A0"/>
                </a:solidFill>
                <a:latin typeface="Calibri" panose="020F0502020204030204" pitchFamily="34" charset="0"/>
                <a:cs typeface="Calibri" panose="020F0502020204030204" pitchFamily="34" charset="0"/>
              </a:rPr>
              <a:t>.</a:t>
            </a:r>
            <a:endParaRPr lang="en-I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13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7465-DEB9-45CC-892C-C4ABD7BABD6B}"/>
              </a:ext>
            </a:extLst>
          </p:cNvPr>
          <p:cNvSpPr>
            <a:spLocks noGrp="1"/>
          </p:cNvSpPr>
          <p:nvPr>
            <p:ph type="title"/>
          </p:nvPr>
        </p:nvSpPr>
        <p:spPr/>
        <p:txBody>
          <a:bodyPr/>
          <a:lstStyle/>
          <a:p>
            <a:r>
              <a:rPr lang="en-US"/>
              <a:t>Who Does Nav-CARE Serve?</a:t>
            </a:r>
          </a:p>
        </p:txBody>
      </p:sp>
    </p:spTree>
    <p:extLst>
      <p:ext uri="{BB962C8B-B14F-4D97-AF65-F5344CB8AC3E}">
        <p14:creationId xmlns:p14="http://schemas.microsoft.com/office/powerpoint/2010/main" val="10915720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CA" dirty="0"/>
              <a:t>Persons Living at Home with Declining Health</a:t>
            </a:r>
          </a:p>
        </p:txBody>
      </p:sp>
      <p:sp>
        <p:nvSpPr>
          <p:cNvPr id="8" name="Content Placeholder 7"/>
          <p:cNvSpPr>
            <a:spLocks noGrp="1"/>
          </p:cNvSpPr>
          <p:nvPr>
            <p:ph idx="1"/>
          </p:nvPr>
        </p:nvSpPr>
        <p:spPr>
          <a:xfrm>
            <a:off x="1840204" y="1650563"/>
            <a:ext cx="4255796" cy="4941623"/>
          </a:xfrm>
        </p:spPr>
        <p:txBody>
          <a:bodyPr>
            <a:normAutofit fontScale="77500" lnSpcReduction="20000"/>
          </a:bodyPr>
          <a:lstStyle/>
          <a:p>
            <a:pPr marL="0" indent="0">
              <a:lnSpc>
                <a:spcPct val="120000"/>
              </a:lnSpc>
              <a:buNone/>
            </a:pPr>
            <a:r>
              <a:rPr lang="en-CA" dirty="0"/>
              <a:t>Persons :</a:t>
            </a:r>
          </a:p>
          <a:p>
            <a:pPr>
              <a:lnSpc>
                <a:spcPct val="120000"/>
              </a:lnSpc>
              <a:spcBef>
                <a:spcPts val="1200"/>
              </a:spcBef>
            </a:pPr>
            <a:r>
              <a:rPr lang="en-CA" dirty="0"/>
              <a:t>Who would benefit from a palliative approach</a:t>
            </a:r>
          </a:p>
          <a:p>
            <a:pPr>
              <a:lnSpc>
                <a:spcPct val="120000"/>
              </a:lnSpc>
              <a:spcBef>
                <a:spcPts val="1200"/>
              </a:spcBef>
            </a:pPr>
            <a:r>
              <a:rPr lang="en-CA" dirty="0"/>
              <a:t>Living in long term care or assisted living</a:t>
            </a:r>
          </a:p>
          <a:p>
            <a:pPr>
              <a:lnSpc>
                <a:spcPct val="120000"/>
              </a:lnSpc>
              <a:spcBef>
                <a:spcPts val="1200"/>
              </a:spcBef>
            </a:pPr>
            <a:r>
              <a:rPr lang="en-CA" dirty="0"/>
              <a:t>Caregivers for those living at home</a:t>
            </a:r>
          </a:p>
          <a:p>
            <a:pPr>
              <a:lnSpc>
                <a:spcPct val="120000"/>
              </a:lnSpc>
              <a:spcBef>
                <a:spcPts val="1200"/>
              </a:spcBef>
            </a:pPr>
            <a:r>
              <a:rPr lang="en-CA" dirty="0"/>
              <a:t>Who are isolated in the home</a:t>
            </a:r>
          </a:p>
          <a:p>
            <a:pPr>
              <a:lnSpc>
                <a:spcPct val="120000"/>
              </a:lnSpc>
              <a:spcBef>
                <a:spcPts val="1200"/>
              </a:spcBef>
            </a:pPr>
            <a:r>
              <a:rPr lang="en-CA" dirty="0"/>
              <a:t>Feeling lonely or socially isolated</a:t>
            </a:r>
          </a:p>
          <a:p>
            <a:pPr>
              <a:lnSpc>
                <a:spcPct val="120000"/>
              </a:lnSpc>
              <a:spcBef>
                <a:spcPts val="1200"/>
              </a:spcBef>
            </a:pPr>
            <a:r>
              <a:rPr lang="en-CA" dirty="0"/>
              <a:t>Complex treatments and decisions</a:t>
            </a:r>
          </a:p>
          <a:p>
            <a:pPr marL="0" indent="0">
              <a:lnSpc>
                <a:spcPct val="120000"/>
              </a:lnSpc>
              <a:buNone/>
            </a:pPr>
            <a:endParaRPr lang="en-CA" dirty="0"/>
          </a:p>
          <a:p>
            <a:pPr marL="0" indent="0">
              <a:lnSpc>
                <a:spcPct val="120000"/>
              </a:lnSpc>
              <a:buNone/>
            </a:pPr>
            <a:endParaRPr lang="en-CA" dirty="0"/>
          </a:p>
        </p:txBody>
      </p:sp>
      <p:sp>
        <p:nvSpPr>
          <p:cNvPr id="12" name="Cloud Callout 11"/>
          <p:cNvSpPr/>
          <p:nvPr/>
        </p:nvSpPr>
        <p:spPr>
          <a:xfrm>
            <a:off x="6096000" y="1417005"/>
            <a:ext cx="4572000" cy="4165089"/>
          </a:xfrm>
          <a:prstGeom prst="cloudCallou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i="1" dirty="0">
                <a:solidFill>
                  <a:prstClr val="white"/>
                </a:solidFill>
                <a:latin typeface="Calibri"/>
              </a:rPr>
              <a:t>Did you know? </a:t>
            </a:r>
          </a:p>
          <a:p>
            <a:pPr algn="ctr" defTabSz="457200"/>
            <a:r>
              <a:rPr lang="en-CA" i="1" dirty="0">
                <a:solidFill>
                  <a:prstClr val="white"/>
                </a:solidFill>
                <a:latin typeface="Calibri"/>
              </a:rPr>
              <a:t>One in five seniors report that they experience emotional distress and have difficulty coping day-to-day. * </a:t>
            </a:r>
          </a:p>
          <a:p>
            <a:pPr algn="ctr" defTabSz="457200"/>
            <a:endParaRPr lang="en-CA" i="1" dirty="0">
              <a:solidFill>
                <a:prstClr val="white"/>
              </a:solidFill>
              <a:latin typeface="Calibri"/>
            </a:endParaRPr>
          </a:p>
          <a:p>
            <a:pPr algn="ctr" defTabSz="457200"/>
            <a:r>
              <a:rPr lang="en-CA" i="1" dirty="0">
                <a:solidFill>
                  <a:prstClr val="white"/>
                </a:solidFill>
                <a:latin typeface="Calibri"/>
              </a:rPr>
              <a:t>Loneliness and social isolation are significant predictors of healthcare utilization</a:t>
            </a:r>
          </a:p>
        </p:txBody>
      </p:sp>
      <p:sp>
        <p:nvSpPr>
          <p:cNvPr id="2" name="TextBox 1">
            <a:extLst>
              <a:ext uri="{FF2B5EF4-FFF2-40B4-BE49-F238E27FC236}">
                <a16:creationId xmlns:a16="http://schemas.microsoft.com/office/drawing/2014/main" id="{DB21E8A7-9287-CC4D-934A-AD9C6FAFE3B0}"/>
              </a:ext>
            </a:extLst>
          </p:cNvPr>
          <p:cNvSpPr txBox="1"/>
          <p:nvPr/>
        </p:nvSpPr>
        <p:spPr>
          <a:xfrm>
            <a:off x="8116186" y="5779437"/>
            <a:ext cx="2551814" cy="923330"/>
          </a:xfrm>
          <a:prstGeom prst="rect">
            <a:avLst/>
          </a:prstGeom>
          <a:noFill/>
        </p:spPr>
        <p:txBody>
          <a:bodyPr wrap="square" rtlCol="0">
            <a:spAutoFit/>
          </a:bodyPr>
          <a:lstStyle/>
          <a:p>
            <a:pPr defTabSz="457200"/>
            <a:r>
              <a:rPr lang="en-US" sz="1350" dirty="0">
                <a:solidFill>
                  <a:srgbClr val="46417D"/>
                </a:solidFill>
                <a:latin typeface="Calibri"/>
              </a:rPr>
              <a:t>*Canadian Institute for Health analysis based on Commonwealth Fund 2016 survey of seniors in 11 countries.</a:t>
            </a:r>
          </a:p>
        </p:txBody>
      </p:sp>
    </p:spTree>
    <p:extLst>
      <p:ext uri="{BB962C8B-B14F-4D97-AF65-F5344CB8AC3E}">
        <p14:creationId xmlns:p14="http://schemas.microsoft.com/office/powerpoint/2010/main" val="69413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Bridging the Gap</a:t>
            </a:r>
            <a:r>
              <a:rPr lang="en-CA" cap="none" dirty="0"/>
              <a:t>: A Role for Nav-CARE Volunteers</a:t>
            </a:r>
          </a:p>
        </p:txBody>
      </p:sp>
      <p:sp>
        <p:nvSpPr>
          <p:cNvPr id="5" name="Content Placeholder 4"/>
          <p:cNvSpPr>
            <a:spLocks noGrp="1"/>
          </p:cNvSpPr>
          <p:nvPr>
            <p:ph sz="half" idx="1"/>
          </p:nvPr>
        </p:nvSpPr>
        <p:spPr>
          <a:xfrm>
            <a:off x="1796562" y="1970725"/>
            <a:ext cx="4110902" cy="4587237"/>
          </a:xfrm>
        </p:spPr>
        <p:txBody>
          <a:bodyPr>
            <a:noAutofit/>
          </a:bodyPr>
          <a:lstStyle/>
          <a:p>
            <a:pPr>
              <a:lnSpc>
                <a:spcPct val="100000"/>
              </a:lnSpc>
              <a:spcBef>
                <a:spcPts val="1200"/>
              </a:spcBef>
            </a:pPr>
            <a:r>
              <a:rPr lang="en-CA" sz="2200" dirty="0"/>
              <a:t>Changes in eyesight and hearing </a:t>
            </a:r>
          </a:p>
          <a:p>
            <a:pPr>
              <a:lnSpc>
                <a:spcPct val="100000"/>
              </a:lnSpc>
              <a:spcBef>
                <a:spcPts val="1200"/>
              </a:spcBef>
            </a:pPr>
            <a:r>
              <a:rPr lang="en-CA" sz="2200" dirty="0"/>
              <a:t>Financial concerns</a:t>
            </a:r>
          </a:p>
          <a:p>
            <a:pPr>
              <a:lnSpc>
                <a:spcPct val="100000"/>
              </a:lnSpc>
              <a:spcBef>
                <a:spcPts val="1200"/>
              </a:spcBef>
            </a:pPr>
            <a:r>
              <a:rPr lang="en-CA" sz="2200" dirty="0"/>
              <a:t>Diminishing energy levels</a:t>
            </a:r>
          </a:p>
          <a:p>
            <a:pPr>
              <a:lnSpc>
                <a:spcPct val="100000"/>
              </a:lnSpc>
              <a:spcBef>
                <a:spcPts val="1200"/>
              </a:spcBef>
            </a:pPr>
            <a:r>
              <a:rPr lang="en-CA" sz="2200" dirty="0"/>
              <a:t>Family and pet concerns </a:t>
            </a:r>
          </a:p>
          <a:p>
            <a:pPr>
              <a:lnSpc>
                <a:spcPct val="100000"/>
              </a:lnSpc>
              <a:spcBef>
                <a:spcPts val="1200"/>
              </a:spcBef>
            </a:pPr>
            <a:r>
              <a:rPr lang="en-CA" sz="2200" dirty="0"/>
              <a:t>Grocery shopping and meal planning</a:t>
            </a:r>
          </a:p>
          <a:p>
            <a:pPr>
              <a:lnSpc>
                <a:spcPct val="100000"/>
              </a:lnSpc>
              <a:spcBef>
                <a:spcPts val="1200"/>
              </a:spcBef>
            </a:pPr>
            <a:r>
              <a:rPr lang="en-CA" sz="2200" dirty="0"/>
              <a:t>Maintaining friendships and relationships </a:t>
            </a:r>
          </a:p>
        </p:txBody>
      </p:sp>
      <p:sp>
        <p:nvSpPr>
          <p:cNvPr id="4" name="Content Placeholder 3"/>
          <p:cNvSpPr>
            <a:spLocks noGrp="1"/>
          </p:cNvSpPr>
          <p:nvPr>
            <p:ph sz="half" idx="2"/>
          </p:nvPr>
        </p:nvSpPr>
        <p:spPr>
          <a:xfrm>
            <a:off x="6230407" y="1970725"/>
            <a:ext cx="4110902" cy="3263504"/>
          </a:xfrm>
        </p:spPr>
        <p:txBody>
          <a:bodyPr>
            <a:normAutofit fontScale="77500" lnSpcReduction="20000"/>
          </a:bodyPr>
          <a:lstStyle/>
          <a:p>
            <a:pPr>
              <a:lnSpc>
                <a:spcPct val="120000"/>
              </a:lnSpc>
              <a:spcBef>
                <a:spcPts val="1200"/>
              </a:spcBef>
            </a:pPr>
            <a:r>
              <a:rPr lang="en-CA" dirty="0"/>
              <a:t>Home and vehicle maintenance </a:t>
            </a:r>
          </a:p>
          <a:p>
            <a:pPr>
              <a:lnSpc>
                <a:spcPct val="120000"/>
              </a:lnSpc>
              <a:spcBef>
                <a:spcPts val="1200"/>
              </a:spcBef>
            </a:pPr>
            <a:r>
              <a:rPr lang="en-CA" dirty="0"/>
              <a:t>Uncertainty around illness</a:t>
            </a:r>
          </a:p>
          <a:p>
            <a:pPr>
              <a:lnSpc>
                <a:spcPct val="120000"/>
              </a:lnSpc>
              <a:spcBef>
                <a:spcPts val="1200"/>
              </a:spcBef>
            </a:pPr>
            <a:r>
              <a:rPr lang="en-CA" dirty="0"/>
              <a:t>Outlook on life and death </a:t>
            </a:r>
          </a:p>
          <a:p>
            <a:pPr>
              <a:lnSpc>
                <a:spcPct val="120000"/>
              </a:lnSpc>
              <a:spcBef>
                <a:spcPts val="1200"/>
              </a:spcBef>
            </a:pPr>
            <a:r>
              <a:rPr lang="en-CA" dirty="0"/>
              <a:t>Weather barriers</a:t>
            </a:r>
          </a:p>
          <a:p>
            <a:pPr>
              <a:lnSpc>
                <a:spcPct val="120000"/>
              </a:lnSpc>
              <a:spcBef>
                <a:spcPts val="1200"/>
              </a:spcBef>
            </a:pPr>
            <a:r>
              <a:rPr lang="en-CA" dirty="0"/>
              <a:t>Difficulties with technology</a:t>
            </a:r>
          </a:p>
          <a:p>
            <a:pPr>
              <a:lnSpc>
                <a:spcPct val="120000"/>
              </a:lnSpc>
              <a:spcBef>
                <a:spcPts val="1200"/>
              </a:spcBef>
            </a:pPr>
            <a:r>
              <a:rPr lang="en-CA" dirty="0"/>
              <a:t>Caregiver burdens </a:t>
            </a:r>
          </a:p>
        </p:txBody>
      </p:sp>
      <p:sp>
        <p:nvSpPr>
          <p:cNvPr id="6" name="Rectangle 5"/>
          <p:cNvSpPr/>
          <p:nvPr/>
        </p:nvSpPr>
        <p:spPr>
          <a:xfrm>
            <a:off x="1524000" y="5745752"/>
            <a:ext cx="9144000" cy="1112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prstClr val="white"/>
                </a:solidFill>
                <a:latin typeface="Calibri"/>
              </a:rPr>
              <a:t>All of these concerns directly impact health and healthcare, but do not fall within the responsibility of healthcare practitioners. </a:t>
            </a:r>
          </a:p>
        </p:txBody>
      </p:sp>
    </p:spTree>
    <p:extLst>
      <p:ext uri="{BB962C8B-B14F-4D97-AF65-F5344CB8AC3E}">
        <p14:creationId xmlns:p14="http://schemas.microsoft.com/office/powerpoint/2010/main" val="417533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Examples of What Nav-CARE Volunteers Do</a:t>
            </a:r>
          </a:p>
        </p:txBody>
      </p:sp>
      <p:sp>
        <p:nvSpPr>
          <p:cNvPr id="3" name="Content Placeholder 2"/>
          <p:cNvSpPr>
            <a:spLocks noGrp="1"/>
          </p:cNvSpPr>
          <p:nvPr>
            <p:ph idx="1"/>
          </p:nvPr>
        </p:nvSpPr>
        <p:spPr/>
        <p:txBody>
          <a:bodyPr>
            <a:normAutofit fontScale="92500" lnSpcReduction="10000"/>
          </a:bodyPr>
          <a:lstStyle/>
          <a:p>
            <a:pPr>
              <a:spcBef>
                <a:spcPts val="1800"/>
              </a:spcBef>
            </a:pPr>
            <a:r>
              <a:rPr lang="en-US" b="1" dirty="0"/>
              <a:t>Develop relationships </a:t>
            </a:r>
            <a:r>
              <a:rPr lang="en-US" dirty="0"/>
              <a:t>with persons. They have the luxury of time to hear stories, to share a cup of tea, or to take a walk. Volunteers are present out of want, not obligation. </a:t>
            </a:r>
          </a:p>
          <a:p>
            <a:pPr>
              <a:spcBef>
                <a:spcPts val="1800"/>
              </a:spcBef>
            </a:pPr>
            <a:r>
              <a:rPr lang="en-US" b="1" dirty="0"/>
              <a:t>Assist with tasks </a:t>
            </a:r>
            <a:r>
              <a:rPr lang="en-US" dirty="0"/>
              <a:t>like helping with advances in technology.</a:t>
            </a:r>
          </a:p>
          <a:p>
            <a:pPr>
              <a:spcBef>
                <a:spcPts val="1800"/>
              </a:spcBef>
            </a:pPr>
            <a:r>
              <a:rPr lang="en-US" b="1" dirty="0"/>
              <a:t>Find </a:t>
            </a:r>
            <a:r>
              <a:rPr lang="en-US" dirty="0"/>
              <a:t>the resources and local services that assist persons in meeting their daily needs.</a:t>
            </a:r>
          </a:p>
          <a:p>
            <a:pPr>
              <a:spcBef>
                <a:spcPts val="1800"/>
              </a:spcBef>
            </a:pPr>
            <a:r>
              <a:rPr lang="en-US" b="1" dirty="0"/>
              <a:t>Listen </a:t>
            </a:r>
            <a:r>
              <a:rPr lang="en-US" dirty="0"/>
              <a:t>as persons make the transitions and decisions that arise out of declining health.</a:t>
            </a:r>
          </a:p>
          <a:p>
            <a:pPr>
              <a:spcBef>
                <a:spcPts val="1800"/>
              </a:spcBef>
            </a:pPr>
            <a:r>
              <a:rPr lang="en-US" b="1" dirty="0"/>
              <a:t>Provide a safety net </a:t>
            </a:r>
            <a:r>
              <a:rPr lang="en-US" dirty="0"/>
              <a:t>for those living at home alone and without family nearby.</a:t>
            </a:r>
          </a:p>
          <a:p>
            <a:pPr marL="0" indent="0">
              <a:buNone/>
            </a:pPr>
            <a:r>
              <a:rPr lang="en-US" dirty="0"/>
              <a:t> </a:t>
            </a:r>
            <a:endParaRPr lang="en-CA" dirty="0"/>
          </a:p>
        </p:txBody>
      </p:sp>
    </p:spTree>
    <p:extLst>
      <p:ext uri="{BB962C8B-B14F-4D97-AF65-F5344CB8AC3E}">
        <p14:creationId xmlns:p14="http://schemas.microsoft.com/office/powerpoint/2010/main" val="2959088550"/>
      </p:ext>
    </p:extLst>
  </p:cSld>
  <p:clrMapOvr>
    <a:masterClrMapping/>
  </p:clrMapOvr>
</p:sld>
</file>

<file path=ppt/theme/theme1.xml><?xml version="1.0" encoding="utf-8"?>
<a:theme xmlns:a="http://schemas.openxmlformats.org/drawingml/2006/main" name="1_Office Theme">
  <a:themeElements>
    <a:clrScheme name="Nav-CARE">
      <a:dk1>
        <a:srgbClr val="46417D"/>
      </a:dk1>
      <a:lt1>
        <a:sysClr val="window" lastClr="FFFFFF"/>
      </a:lt1>
      <a:dk2>
        <a:srgbClr val="9B9797"/>
      </a:dk2>
      <a:lt2>
        <a:srgbClr val="F2F2F2"/>
      </a:lt2>
      <a:accent1>
        <a:srgbClr val="46417D"/>
      </a:accent1>
      <a:accent2>
        <a:srgbClr val="0099B4"/>
      </a:accent2>
      <a:accent3>
        <a:srgbClr val="92278F"/>
      </a:accent3>
      <a:accent4>
        <a:srgbClr val="757070"/>
      </a:accent4>
      <a:accent5>
        <a:srgbClr val="4472C4"/>
      </a:accent5>
      <a:accent6>
        <a:srgbClr val="70AD47"/>
      </a:accent6>
      <a:hlink>
        <a:srgbClr val="0563C1"/>
      </a:hlink>
      <a:folHlink>
        <a:srgbClr val="954F72"/>
      </a:folHlink>
    </a:clrScheme>
    <a:fontScheme name="Nav-CAR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v-CARE">
      <a:dk1>
        <a:srgbClr val="46417D"/>
      </a:dk1>
      <a:lt1>
        <a:sysClr val="window" lastClr="FFFFFF"/>
      </a:lt1>
      <a:dk2>
        <a:srgbClr val="9B9797"/>
      </a:dk2>
      <a:lt2>
        <a:srgbClr val="F2F2F2"/>
      </a:lt2>
      <a:accent1>
        <a:srgbClr val="46417D"/>
      </a:accent1>
      <a:accent2>
        <a:srgbClr val="0099B4"/>
      </a:accent2>
      <a:accent3>
        <a:srgbClr val="92278F"/>
      </a:accent3>
      <a:accent4>
        <a:srgbClr val="757070"/>
      </a:accent4>
      <a:accent5>
        <a:srgbClr val="4472C4"/>
      </a:accent5>
      <a:accent6>
        <a:srgbClr val="70AD47"/>
      </a:accent6>
      <a:hlink>
        <a:srgbClr val="0563C1"/>
      </a:hlink>
      <a:folHlink>
        <a:srgbClr val="954F72"/>
      </a:folHlink>
    </a:clrScheme>
    <a:fontScheme name="Nav-CAR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av-CARE">
      <a:dk1>
        <a:srgbClr val="46417D"/>
      </a:dk1>
      <a:lt1>
        <a:srgbClr val="FFFFFF"/>
      </a:lt1>
      <a:dk2>
        <a:srgbClr val="9B9797"/>
      </a:dk2>
      <a:lt2>
        <a:srgbClr val="F2F2F2"/>
      </a:lt2>
      <a:accent1>
        <a:srgbClr val="46417D"/>
      </a:accent1>
      <a:accent2>
        <a:srgbClr val="0099B4"/>
      </a:accent2>
      <a:accent3>
        <a:srgbClr val="92278F"/>
      </a:accent3>
      <a:accent4>
        <a:srgbClr val="75707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2795836BC05248ADAED15E5DEA992B" ma:contentTypeVersion="13" ma:contentTypeDescription="Create a new document." ma:contentTypeScope="" ma:versionID="4b3fabcf1175cfe8bef323a48461e340">
  <xsd:schema xmlns:xsd="http://www.w3.org/2001/XMLSchema" xmlns:xs="http://www.w3.org/2001/XMLSchema" xmlns:p="http://schemas.microsoft.com/office/2006/metadata/properties" xmlns:ns3="a59297d3-d942-46f8-9753-1ea4064161c9" xmlns:ns4="9a28d64a-76f5-4e64-988e-31825b3da510" targetNamespace="http://schemas.microsoft.com/office/2006/metadata/properties" ma:root="true" ma:fieldsID="cfc831901392ed75903d77b8d0ec1178" ns3:_="" ns4:_="">
    <xsd:import namespace="a59297d3-d942-46f8-9753-1ea4064161c9"/>
    <xsd:import namespace="9a28d64a-76f5-4e64-988e-31825b3da51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297d3-d942-46f8-9753-1ea406416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8d64a-76f5-4e64-988e-31825b3da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59297d3-d942-46f8-9753-1ea4064161c9" xsi:nil="true"/>
  </documentManagement>
</p:properties>
</file>

<file path=customXml/itemProps1.xml><?xml version="1.0" encoding="utf-8"?>
<ds:datastoreItem xmlns:ds="http://schemas.openxmlformats.org/officeDocument/2006/customXml" ds:itemID="{223B56C9-8173-4718-B3E9-751D0CB0ECBD}">
  <ds:schemaRefs>
    <ds:schemaRef ds:uri="http://schemas.microsoft.com/sharepoint/v3/contenttype/forms"/>
  </ds:schemaRefs>
</ds:datastoreItem>
</file>

<file path=customXml/itemProps2.xml><?xml version="1.0" encoding="utf-8"?>
<ds:datastoreItem xmlns:ds="http://schemas.openxmlformats.org/officeDocument/2006/customXml" ds:itemID="{A59DED7E-AE71-425D-A642-D1873FBB1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297d3-d942-46f8-9753-1ea4064161c9"/>
    <ds:schemaRef ds:uri="9a28d64a-76f5-4e64-988e-31825b3da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89946E-D762-44F3-8280-55CFBDB7CA2D}">
  <ds:schemaRefs>
    <ds:schemaRef ds:uri="http://purl.org/dc/dcmitype/"/>
    <ds:schemaRef ds:uri="a59297d3-d942-46f8-9753-1ea4064161c9"/>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a28d64a-76f5-4e64-988e-31825b3da51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156</TotalTime>
  <Words>1404</Words>
  <Application>Microsoft Office PowerPoint</Application>
  <PresentationFormat>Widescreen</PresentationFormat>
  <Paragraphs>134</Paragraphs>
  <Slides>13</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Corbel</vt:lpstr>
      <vt:lpstr>Impact</vt:lpstr>
      <vt:lpstr>Times New Roman</vt:lpstr>
      <vt:lpstr>Wingdings</vt:lpstr>
      <vt:lpstr>1_Office Theme</vt:lpstr>
      <vt:lpstr>Office Theme</vt:lpstr>
      <vt:lpstr>2_Office Theme</vt:lpstr>
      <vt:lpstr>An Introduction to the Nav-CARE Program</vt:lpstr>
      <vt:lpstr>Thank-you to our funders:</vt:lpstr>
      <vt:lpstr>PowerPoint Presentation</vt:lpstr>
      <vt:lpstr>Goals of the Nav-CARE Program</vt:lpstr>
      <vt:lpstr>PowerPoint Presentation</vt:lpstr>
      <vt:lpstr>Who Does Nav-CARE Serve?</vt:lpstr>
      <vt:lpstr>Persons Living at Home with Declining Health</vt:lpstr>
      <vt:lpstr>Bridging the Gap: A Role for Nav-CARE Volunteers</vt:lpstr>
      <vt:lpstr>Examples of What Nav-CARE Volunteers Do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Nav-CARE Program</dc:title>
  <dc:creator>Amy Way</dc:creator>
  <cp:lastModifiedBy>Sharron  Callahan</cp:lastModifiedBy>
  <cp:revision>3</cp:revision>
  <dcterms:created xsi:type="dcterms:W3CDTF">2024-01-30T11:42:26Z</dcterms:created>
  <dcterms:modified xsi:type="dcterms:W3CDTF">2024-11-17T21:41:09Z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0x010100072795836BC05248ADAED15E5DEA992B</vt:lpwstr>
  </property>
</Properties>
</file>