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7" r:id="rId3"/>
    <p:sldId id="259" r:id="rId4"/>
    <p:sldId id="260" r:id="rId5"/>
    <p:sldId id="419" r:id="rId6"/>
    <p:sldId id="421" r:id="rId7"/>
    <p:sldId id="422" r:id="rId8"/>
    <p:sldId id="428" r:id="rId9"/>
    <p:sldId id="425" r:id="rId10"/>
    <p:sldId id="427" r:id="rId11"/>
    <p:sldId id="426" r:id="rId12"/>
    <p:sldId id="424" r:id="rId13"/>
    <p:sldId id="41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475F-0F07-5E66-9104-BFF9EE585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1E1E9-45C1-670C-7517-BF88ACFAB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8C350-69F9-D6E9-7EAE-0EE50576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F1F8B-40FB-DB84-5CE0-44C8A742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B7560-6BFF-8F38-AD66-7AD2C91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8570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2532-873D-1993-B7E3-E5EB78CC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E1CB8-3773-325C-D5F4-4A48C863C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2786-574A-289C-337D-72415F983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2AD81-4307-0743-383E-8F6EAEB5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052F2-3E27-7C80-0E9A-230FF043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83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4D313D-478D-6497-5616-A552CBF7B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C67B7-DEB9-8AC1-FC07-7C54727B4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80230-D8B2-344E-873C-7369858B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454DE-17AB-D3D8-D482-B764B2EE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36ED3-A208-0781-0DBC-2C8F8F50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47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76B6414F-75C2-9A49-A211-82B88F65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53" t="33337" r="32233" b="1879"/>
          <a:stretch/>
        </p:blipFill>
        <p:spPr>
          <a:xfrm>
            <a:off x="42875" y="-596348"/>
            <a:ext cx="12838238" cy="7752525"/>
          </a:xfrm>
          <a:prstGeom prst="rect">
            <a:avLst/>
          </a:prstGeom>
        </p:spPr>
      </p:pic>
      <p:pic>
        <p:nvPicPr>
          <p:cNvPr id="21" name="Picture 20" descr="A green and white flag&#10;&#10;Description automatically generated with medium confidence">
            <a:extLst>
              <a:ext uri="{FF2B5EF4-FFF2-40B4-BE49-F238E27FC236}">
                <a16:creationId xmlns:a16="http://schemas.microsoft.com/office/drawing/2014/main" id="{FBF25DB0-E69C-6B46-93AD-BC43519B9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553316" y="604883"/>
            <a:ext cx="7533864" cy="54494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63095AA-CFEB-3745-B8DE-FEEBC0292A8A}"/>
              </a:ext>
            </a:extLst>
          </p:cNvPr>
          <p:cNvSpPr/>
          <p:nvPr userDrawn="1"/>
        </p:nvSpPr>
        <p:spPr>
          <a:xfrm>
            <a:off x="0" y="-437322"/>
            <a:ext cx="3014739" cy="753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C61AB9-627D-CF4F-92EF-A38EE92FB7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121" y="535216"/>
            <a:ext cx="6140069" cy="3853904"/>
          </a:xfrm>
        </p:spPr>
        <p:txBody>
          <a:bodyPr anchor="t">
            <a:noAutofit/>
          </a:bodyPr>
          <a:lstStyle>
            <a:lvl1pPr algn="ctr">
              <a:defRPr sz="4800" spc="800" baseline="0"/>
            </a:lvl1pPr>
          </a:lstStyle>
          <a:p>
            <a:br>
              <a:rPr lang="en-US" dirty="0"/>
            </a:br>
            <a:r>
              <a:rPr lang="en-US" dirty="0"/>
              <a:t>NAME OF PRESENTATION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ECC3F190-77AF-B341-AE1F-60647C39D2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121" y="4720485"/>
            <a:ext cx="4860397" cy="17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4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76B6414F-75C2-9A49-A211-82B88F65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53" t="33337" r="32233" b="1879"/>
          <a:stretch/>
        </p:blipFill>
        <p:spPr>
          <a:xfrm>
            <a:off x="42875" y="-596348"/>
            <a:ext cx="12838238" cy="7752525"/>
          </a:xfrm>
          <a:prstGeom prst="rect">
            <a:avLst/>
          </a:prstGeom>
        </p:spPr>
      </p:pic>
      <p:pic>
        <p:nvPicPr>
          <p:cNvPr id="21" name="Picture 20" descr="A green and white flag&#10;&#10;Description automatically generated with medium confidence">
            <a:extLst>
              <a:ext uri="{FF2B5EF4-FFF2-40B4-BE49-F238E27FC236}">
                <a16:creationId xmlns:a16="http://schemas.microsoft.com/office/drawing/2014/main" id="{FBF25DB0-E69C-6B46-93AD-BC43519B9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553316" y="604883"/>
            <a:ext cx="7533864" cy="54494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63095AA-CFEB-3745-B8DE-FEEBC0292A8A}"/>
              </a:ext>
            </a:extLst>
          </p:cNvPr>
          <p:cNvSpPr/>
          <p:nvPr userDrawn="1"/>
        </p:nvSpPr>
        <p:spPr>
          <a:xfrm>
            <a:off x="0" y="-437322"/>
            <a:ext cx="3014739" cy="753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C61AB9-627D-CF4F-92EF-A38EE92FB7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121" y="535216"/>
            <a:ext cx="6140069" cy="3853904"/>
          </a:xfrm>
        </p:spPr>
        <p:txBody>
          <a:bodyPr anchor="t">
            <a:noAutofit/>
          </a:bodyPr>
          <a:lstStyle>
            <a:lvl1pPr algn="ctr">
              <a:defRPr sz="4800" spc="800" baseline="0"/>
            </a:lvl1pPr>
          </a:lstStyle>
          <a:p>
            <a:br>
              <a:rPr lang="en-US" dirty="0"/>
            </a:br>
            <a:r>
              <a:rPr lang="en-US" dirty="0"/>
              <a:t>NAME OF PRESENTATION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ECC3F190-77AF-B341-AE1F-60647C39D2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121" y="4720485"/>
            <a:ext cx="4860397" cy="17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98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NEW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Topic #1</a:t>
            </a:r>
          </a:p>
          <a:p>
            <a:pPr lvl="1"/>
            <a:r>
              <a:rPr lang="en-US" dirty="0"/>
              <a:t>Topic #1a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E85AC3-1FF0-5842-95A6-0907258A7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02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8BA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02461"/>
            <a:ext cx="8187071" cy="4064627"/>
          </a:xfrm>
        </p:spPr>
        <p:txBody>
          <a:bodyPr anchor="ctr">
            <a:normAutofit/>
          </a:bodyPr>
          <a:lstStyle>
            <a:lvl1pPr>
              <a:defRPr sz="7200" spc="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3355" y="5201660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B6CBA8D-5396-2542-9793-28A901C82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2844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C4F73-C846-8348-987B-32301992F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041" b="42911"/>
          <a:stretch/>
        </p:blipFill>
        <p:spPr>
          <a:xfrm>
            <a:off x="6022966" y="6287368"/>
            <a:ext cx="589878" cy="493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AAAAD7-6ED7-4942-8B92-4BEA859D1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-3004932" y="1429654"/>
            <a:ext cx="7533864" cy="399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8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A73B78-1C19-F34B-8748-6062BAE29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597458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0B7F76-5C37-504A-BD22-72B85A8973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945141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7C2783-102B-BB42-90CA-91ED60046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74096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A184F-E1E9-D941-A389-AD9890B0B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42980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50DF4-9FAC-C62F-6A81-8682D019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6E4A-F4E7-5117-97E1-65282857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5A09-AF8A-4987-BADB-C6EED5547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D7824-8206-0114-DF9A-84B4ACA0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128D9-327A-7084-66DD-AA9ED2C3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269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8D51DD7-403A-B545-BBAB-C94972152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678082" y="0"/>
            <a:ext cx="7071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F713D9-44E3-2A40-8466-3FF73A116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8880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52217D-C19E-D343-BF15-2F275A851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041" b="42911"/>
          <a:stretch/>
        </p:blipFill>
        <p:spPr>
          <a:xfrm>
            <a:off x="2729002" y="6287368"/>
            <a:ext cx="589878" cy="4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08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D1467C33-0A11-DA49-952F-5EB6B2D64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678082" y="0"/>
            <a:ext cx="7071360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1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56D82F-D881-164D-BA35-79C2A8887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8880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0A9B51-811F-C34E-97C2-2F30B913F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041" b="42911"/>
          <a:stretch/>
        </p:blipFill>
        <p:spPr>
          <a:xfrm>
            <a:off x="2729002" y="6287368"/>
            <a:ext cx="589878" cy="4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586A64-E908-7442-806C-18E9387FD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7745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5"/>
            <a:ext cx="7850124" cy="560040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1ECF-1AAD-AA43-B49A-3FA627D450D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B045-1322-B34B-B957-F8EA8CEBA9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85D377-F393-634B-96D7-38AEC591F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58675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20C5-722D-F045-E3EA-A2E00105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D1564-29BE-BA9C-B687-B981240FC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0EB1-AEB3-A80D-B810-4E3F065D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58582-EF35-86A7-897E-E49BCEDB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CBDF1-A723-D923-F8EF-FAD25FDA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89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70C7C-4C9F-E49F-F950-7FBE4F79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A90C4-7FFA-D82E-351C-DFF6A4B55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89741-7993-6937-6996-14E60C3C7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C7D58-CCEE-C993-7FD1-3A58342D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08C11-42CB-50B7-1371-E3C395A1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E3C84-166E-D4B5-49FE-53C53D7D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406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91E3-CE58-036D-921F-18569237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992AB-DB19-D962-A71F-3D5CF2194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3F7DC-E536-B3BB-0687-A41FC11A1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46CEE-9110-7D4D-0017-D034C7D20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6824B-35FE-88F7-E7AE-188108736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F33B4-F91F-EDD2-70C8-AD5BB74E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4AC54C-9F23-9672-B36D-5EB83C75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9FF24-A015-93DF-0511-C7AC97F0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036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06D3-1D30-B074-10AC-27B0BB33B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F2F6E-0779-669B-74BD-A971B820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6968B-0D50-803D-9A84-4644DFFC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31698-59FD-4074-69CF-EADCFE80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533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17FD-71F8-88A0-E2A3-890A8416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2A5A4-8225-3AEA-BB44-24D6C2B4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BDC3D-6102-AEAA-A476-87F8BA0D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538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981C-4504-40D0-1908-33BA5F7A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9A741-5ABB-59DD-D832-EC6A6E9B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7788F-8F02-501B-C340-FC9C42E6A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9D024-BD5A-A38B-6E36-6452A7DD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D7990-FFCA-4CC9-7BA7-2492C3AF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6CB5D-05AE-65EF-6EEE-5BF4DDB4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99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B574-390D-E6C3-8ACF-9FFCD76D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67182-D2FA-C676-12F0-1A769B67AE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BE244-FDFF-FB40-07BB-091134E14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D87DE-F59F-7D4B-A26D-9957B334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F97C2-BA29-54DE-D6B4-A06894AF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AF881-F82D-C2A2-1388-C52C143A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97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C6AF0-F6BE-26B8-54FE-D9FC0C93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7F0A1-A910-DCC2-D2F7-74A1FFCD6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9B732-344D-C12C-B2DD-B96285F911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BA96-1DFB-4959-9BD2-822F5F9AE9FA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43C1-97CE-BDEC-5D91-15890A75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87B7C-FC73-9B08-6371-58AADFC71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11F00-46D5-4683-B9E4-BCF6EDD104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815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1585411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9D1ECF-1AAD-AA43-B49A-3FA627D450DA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03372" y="6375679"/>
            <a:ext cx="1638092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Annual Report </a:t>
            </a:r>
            <a:r>
              <a:rPr lang="en-US" dirty="0"/>
              <a:t>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5560" y="6375679"/>
            <a:ext cx="692911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DBB045-1322-B34B-B957-F8EA8CEBA9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48767D-16AF-A846-AF62-F80EA966E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18041" b="42911"/>
          <a:stretch/>
        </p:blipFill>
        <p:spPr>
          <a:xfrm>
            <a:off x="4913494" y="6287368"/>
            <a:ext cx="589878" cy="4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8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1" kern="1200" cap="all" spc="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emberservices@tppcnl.c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://www.tppcnl.ca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6A2C-0FE0-E646-ADF2-E9EEE7C4C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098388"/>
            <a:ext cx="10866589" cy="4394988"/>
          </a:xfrm>
        </p:spPr>
        <p:txBody>
          <a:bodyPr/>
          <a:lstStyle/>
          <a:p>
            <a:pPr algn="l"/>
            <a:r>
              <a:rPr lang="en-US" sz="3600" b="1" dirty="0"/>
              <a:t>STATUS UPDATE TO</a:t>
            </a:r>
            <a:br>
              <a:rPr lang="en-US" sz="3600" b="1" dirty="0"/>
            </a:br>
            <a:r>
              <a:rPr lang="en-US" sz="3600" b="1" dirty="0"/>
              <a:t>NL PUBLIC SECTOR</a:t>
            </a:r>
            <a:br>
              <a:rPr lang="en-US" sz="3600" b="1" dirty="0"/>
            </a:br>
            <a:r>
              <a:rPr lang="en-US" sz="3600" b="1" dirty="0"/>
              <a:t>PENSIONERS’</a:t>
            </a:r>
            <a:br>
              <a:rPr lang="en-US" sz="3600" b="1" dirty="0"/>
            </a:br>
            <a:r>
              <a:rPr lang="en-US" sz="3600" b="1" dirty="0"/>
              <a:t>ASSOCIATION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D8D92-9E30-9C4C-BCF0-220EEB519C0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30352" y="3639671"/>
            <a:ext cx="4473063" cy="892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Presented By: Levi May, CFO</a:t>
            </a:r>
          </a:p>
          <a:p>
            <a:pPr marL="0" indent="0">
              <a:buNone/>
            </a:pPr>
            <a:r>
              <a:rPr lang="en-US" sz="2400" dirty="0"/>
              <a:t>October 10, 2024</a:t>
            </a:r>
          </a:p>
        </p:txBody>
      </p:sp>
    </p:spTree>
    <p:extLst>
      <p:ext uri="{BB962C8B-B14F-4D97-AF65-F5344CB8AC3E}">
        <p14:creationId xmlns:p14="http://schemas.microsoft.com/office/powerpoint/2010/main" val="3777847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ADE8-CCFF-B382-FB6F-FC833CC3DF20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Data Security and Privacy</a:t>
            </a:r>
            <a:br>
              <a:rPr lang="en-CA" sz="30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6B27FA6-BB87-FD6A-6D2B-EB9F08ACE9FC}"/>
              </a:ext>
            </a:extLst>
          </p:cNvPr>
          <p:cNvSpPr txBox="1">
            <a:spLocks noChangeArrowheads="1"/>
          </p:cNvSpPr>
          <p:nvPr/>
        </p:nvSpPr>
        <p:spPr>
          <a:xfrm>
            <a:off x="4209951" y="1846051"/>
            <a:ext cx="7318661" cy="3566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Compliant with applicable TPPC policies covering privacy, data protection, and security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Registration requires data that uniquely identifies the member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Login requires a username and password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Multi-Factor Authentication (MFA) has been added for an additional layer of security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Cloud-based so no data is on your computer/device unless you download it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Session will timeout after 15 minutes of inactivity</a:t>
            </a:r>
          </a:p>
        </p:txBody>
      </p:sp>
      <p:pic>
        <p:nvPicPr>
          <p:cNvPr id="3" name="Picture 2" descr="Digital padlock art">
            <a:extLst>
              <a:ext uri="{FF2B5EF4-FFF2-40B4-BE49-F238E27FC236}">
                <a16:creationId xmlns:a16="http://schemas.microsoft.com/office/drawing/2014/main" id="{83744FF1-3381-9CC1-5BDF-1F2A8163F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04" b="-4"/>
          <a:stretch/>
        </p:blipFill>
        <p:spPr>
          <a:xfrm>
            <a:off x="310360" y="1896037"/>
            <a:ext cx="3562304" cy="33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7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9FEAC-AAFE-BE0F-AD81-73C52C2E6D00}"/>
              </a:ext>
            </a:extLst>
          </p:cNvPr>
          <p:cNvSpPr txBox="1"/>
          <p:nvPr/>
        </p:nvSpPr>
        <p:spPr>
          <a:xfrm>
            <a:off x="1158924" y="445861"/>
            <a:ext cx="10515600" cy="519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400" dirty="0">
                <a:cs typeface="Arial" panose="020B0604020202020204" pitchFamily="34" charset="0"/>
              </a:rPr>
              <a:t>If you have not already registered, we encourage you to register today!</a:t>
            </a:r>
          </a:p>
          <a:p>
            <a:pPr marL="457200" indent="-45720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400" dirty="0">
                <a:cs typeface="Arial" panose="020B0604020202020204" pitchFamily="34" charset="0"/>
              </a:rPr>
              <a:t>We have dedicated and experienced employees ready to help you register</a:t>
            </a:r>
          </a:p>
          <a:p>
            <a:pPr marL="507492" indent="-571500" defTabSz="914400">
              <a:spcBef>
                <a:spcPts val="324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CA" sz="2400" dirty="0"/>
              <a:t>If online support tools do not provide the answer you need, you can contact the </a:t>
            </a:r>
            <a:r>
              <a:rPr lang="en-CA" sz="2400" b="1" dirty="0"/>
              <a:t>TPPC Pension Administration Support team</a:t>
            </a:r>
            <a:r>
              <a:rPr lang="en-CA" sz="2400" dirty="0"/>
              <a:t> at</a:t>
            </a:r>
          </a:p>
          <a:p>
            <a:pPr marL="507492" indent="-571500" defTabSz="914400">
              <a:spcBef>
                <a:spcPts val="324"/>
              </a:spcBef>
              <a:spcAft>
                <a:spcPts val="600"/>
              </a:spcAft>
              <a:buClr>
                <a:srgbClr val="2DA2BF"/>
              </a:buClr>
              <a:buFont typeface="Wingdings" panose="05000000000000000000" pitchFamily="2" charset="2"/>
              <a:buChar char="Ø"/>
              <a:defRPr/>
            </a:pPr>
            <a:endParaRPr lang="en-CA" sz="2400" dirty="0"/>
          </a:p>
          <a:p>
            <a:pPr marL="1257300" lvl="2" indent="-342900">
              <a:spcAft>
                <a:spcPts val="600"/>
              </a:spcAft>
              <a:buClr>
                <a:srgbClr val="4F96B0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Email:</a:t>
            </a:r>
            <a:r>
              <a:rPr lang="en-US" sz="2400" dirty="0"/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memberservices@tppcnl.ca</a:t>
            </a:r>
            <a:endParaRPr lang="en-CA" sz="2400" dirty="0">
              <a:solidFill>
                <a:schemeClr val="accent1"/>
              </a:solidFill>
            </a:endParaRPr>
          </a:p>
          <a:p>
            <a:pPr marL="1257300" lvl="2" indent="-342900">
              <a:spcAft>
                <a:spcPts val="600"/>
              </a:spcAft>
              <a:buClr>
                <a:srgbClr val="4F96B0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Phone:</a:t>
            </a:r>
            <a:r>
              <a:rPr lang="en-US" sz="2400" dirty="0"/>
              <a:t>	</a:t>
            </a:r>
            <a:r>
              <a:rPr lang="en-US" sz="2400" b="1" dirty="0"/>
              <a:t>Local: </a:t>
            </a:r>
            <a:r>
              <a:rPr lang="en-US" sz="2400" dirty="0"/>
              <a:t>709-793-8772</a:t>
            </a:r>
          </a:p>
          <a:p>
            <a:pPr marL="1764792" lvl="4">
              <a:spcAft>
                <a:spcPts val="600"/>
              </a:spcAft>
            </a:pPr>
            <a:r>
              <a:rPr lang="en-US" sz="2400" dirty="0"/>
              <a:t>		</a:t>
            </a:r>
            <a:r>
              <a:rPr lang="en-US" sz="2400" b="1" dirty="0"/>
              <a:t>Toll Free: </a:t>
            </a:r>
            <a:r>
              <a:rPr lang="en-US" sz="2400" dirty="0"/>
              <a:t>1-833-345-8772</a:t>
            </a:r>
            <a:endParaRPr lang="en-CA" sz="2400" dirty="0"/>
          </a:p>
          <a:p>
            <a:pPr marL="800100" lvl="1" indent="-3429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400" dirty="0"/>
          </a:p>
          <a:p>
            <a:pPr marL="507492" marR="0" lvl="0" indent="-5715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600"/>
              </a:spcAft>
              <a:buClr>
                <a:srgbClr val="4F95A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Our website 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tppcnl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.ca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also contains news and lots of useful information about the Plan </a:t>
            </a:r>
            <a:endParaRPr lang="en-CA" sz="2400" dirty="0"/>
          </a:p>
        </p:txBody>
      </p:sp>
      <p:pic>
        <p:nvPicPr>
          <p:cNvPr id="4" name="Picture 3" descr="A blue and black symbol&#10;&#10;Description automatically generated">
            <a:extLst>
              <a:ext uri="{FF2B5EF4-FFF2-40B4-BE49-F238E27FC236}">
                <a16:creationId xmlns:a16="http://schemas.microsoft.com/office/drawing/2014/main" id="{2A56D972-809A-EC4A-0E02-5749E7B45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35" y="2552195"/>
            <a:ext cx="2337845" cy="20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0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EADC-8728-47AB-A66B-E7C97453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QUESTIONS?</a:t>
            </a:r>
            <a:br>
              <a:rPr lang="en-CA" sz="7200" cap="none" spc="0" dirty="0">
                <a:solidFill>
                  <a:prstClr val="black"/>
                </a:solidFill>
                <a:ea typeface="+mn-ea"/>
                <a:cs typeface="+mn-cs"/>
              </a:rPr>
            </a:br>
            <a:br>
              <a:rPr lang="en-CA" sz="1300" b="0" cap="none" dirty="0">
                <a:solidFill>
                  <a:sysClr val="windowText" lastClr="000000"/>
                </a:solidFill>
                <a:latin typeface="+mn-lt"/>
              </a:rPr>
            </a:br>
            <a:endParaRPr lang="en-CA" sz="13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929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7BCC465-1649-AED0-E117-2A4150CB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8C2964B0-7AAF-2AAD-D75C-08A12C776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7658E9-71F0-C7BC-DECE-534D8DC35E7F}"/>
              </a:ext>
            </a:extLst>
          </p:cNvPr>
          <p:cNvSpPr txBox="1">
            <a:spLocks/>
          </p:cNvSpPr>
          <p:nvPr/>
        </p:nvSpPr>
        <p:spPr>
          <a:xfrm>
            <a:off x="1006839" y="1386928"/>
            <a:ext cx="10452847" cy="18601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The Teachers’ Pension Plan Corporation (TPPC) is the Administrator of the Plan and the Trustee of the Pension Fund responsible for investment of the Fund</a:t>
            </a:r>
          </a:p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</a:pPr>
            <a:endParaRPr lang="en-US" sz="18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The Sponsors of the Plan (the NLTA and Government of Newfoundland and Labrador) have joint responsibility for plan design and any consideration of plan amendments rests with the Sponsors</a:t>
            </a:r>
            <a:endParaRPr lang="en-CA" sz="1800" dirty="0"/>
          </a:p>
        </p:txBody>
      </p:sp>
      <p:pic>
        <p:nvPicPr>
          <p:cNvPr id="9" name="Picture 8" descr="A blue graphic of a group of people&#10;&#10;Description automatically generated">
            <a:extLst>
              <a:ext uri="{FF2B5EF4-FFF2-40B4-BE49-F238E27FC236}">
                <a16:creationId xmlns:a16="http://schemas.microsoft.com/office/drawing/2014/main" id="{9AEA9F82-0A80-74C9-F321-1D350363B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76" y="3542423"/>
            <a:ext cx="2174599" cy="2449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B2D9B7-D4B9-9146-F89D-F3A95766B94E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Teachers’ Pension Plan</a:t>
            </a: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21998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4B63D-EF1A-537D-A49F-6B9BCC12A0F1}"/>
              </a:ext>
            </a:extLst>
          </p:cNvPr>
          <p:cNvSpPr txBox="1"/>
          <p:nvPr/>
        </p:nvSpPr>
        <p:spPr>
          <a:xfrm>
            <a:off x="1006838" y="1897811"/>
            <a:ext cx="4768437" cy="336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dirty="0">
                <a:solidFill>
                  <a:srgbClr val="000000"/>
                </a:solidFill>
              </a:rPr>
              <a:t>Our mission is to provide retirement security and outstanding service to our members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>
              <a:solidFill>
                <a:srgbClr val="000000"/>
              </a:solidFill>
            </a:endParaRP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dirty="0">
                <a:solidFill>
                  <a:srgbClr val="000000"/>
                </a:solidFill>
              </a:rPr>
              <a:t>Since our formation 8 years ago, we have been focused on de-risking the Plan’s investment strategy, lowering volatility of returns and improving service to members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A blue graph with a line and dots&#10;&#10;Description automatically generated">
            <a:extLst>
              <a:ext uri="{FF2B5EF4-FFF2-40B4-BE49-F238E27FC236}">
                <a16:creationId xmlns:a16="http://schemas.microsoft.com/office/drawing/2014/main" id="{76573B7B-FD52-CF07-F98D-0C3775D23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47" y="2046871"/>
            <a:ext cx="3444268" cy="276425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155AA0-0990-8EF0-3F04-AA56281B39B6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Our Mission</a:t>
            </a: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4005193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ADE8-CCFF-B382-FB6F-FC833CC3DF20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Strategic Planning</a:t>
            </a:r>
            <a:br>
              <a:rPr lang="en-CA" sz="30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9A6A0B-3B43-7C28-98B5-65ECAA082C42}"/>
              </a:ext>
            </a:extLst>
          </p:cNvPr>
          <p:cNvSpPr txBox="1"/>
          <p:nvPr/>
        </p:nvSpPr>
        <p:spPr>
          <a:xfrm>
            <a:off x="1006838" y="1139894"/>
            <a:ext cx="10178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Strategic Planning has been top of mind for us since inception</a:t>
            </a:r>
          </a:p>
          <a:p>
            <a:pPr>
              <a:buClr>
                <a:schemeClr val="accent2">
                  <a:lumMod val="40000"/>
                  <a:lumOff val="60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We have been developing and executing on our strategic priorities since that time</a:t>
            </a:r>
          </a:p>
          <a:p>
            <a:pPr>
              <a:buClr>
                <a:schemeClr val="accent2">
                  <a:lumMod val="40000"/>
                  <a:lumOff val="60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We are in the final year of our 2022 to 2024 Strategic Plan and have achieved the key Corporate goals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3C0F3-B48D-0D24-9DE9-375A260A5E05}"/>
              </a:ext>
            </a:extLst>
          </p:cNvPr>
          <p:cNvSpPr txBox="1"/>
          <p:nvPr/>
        </p:nvSpPr>
        <p:spPr>
          <a:xfrm>
            <a:off x="1006836" y="5284531"/>
            <a:ext cx="1017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We are currently in the process of finalizing our Strategic Plan for 2025 to 2027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 includes the strategic priorities, action plans and individual goals to achieve the Corporate goals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EAA09-A827-5F22-3C1C-976D96E88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512" y="2816586"/>
            <a:ext cx="9684971" cy="21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1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ADE8-CCFF-B382-FB6F-FC833CC3DF20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Investment Results</a:t>
            </a: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C3CFD1-B1F1-FFB6-6375-8BBA8E9905D6}"/>
              </a:ext>
            </a:extLst>
          </p:cNvPr>
          <p:cNvSpPr txBox="1"/>
          <p:nvPr/>
        </p:nvSpPr>
        <p:spPr>
          <a:xfrm>
            <a:off x="941295" y="1019269"/>
            <a:ext cx="102438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Our results show the continued strength and resilience of our financial position</a:t>
            </a:r>
          </a:p>
          <a:p>
            <a:endParaRPr lang="en-US" dirty="0"/>
          </a:p>
          <a:p>
            <a:r>
              <a:rPr lang="en-US" dirty="0"/>
              <a:t>We continue to demonstrate our commitment to achieving stable returns over the long-term </a:t>
            </a:r>
          </a:p>
          <a:p>
            <a:endParaRPr lang="en-CA" dirty="0"/>
          </a:p>
          <a:p>
            <a:r>
              <a:rPr lang="en-US" dirty="0"/>
              <a:t>Our investment strategy’s effectiveness and prudent risk management are evident</a:t>
            </a:r>
          </a:p>
          <a:p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Includes a recognition of the importance of considering Environmental, Social, and Governance (ESG) factors to not only mitigate risk but to also identify investment opportunities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In fulfilling our mission, we have a fiduciary responsibility to act in the financial best interest of our members</a:t>
            </a:r>
          </a:p>
          <a:p>
            <a:pPr marL="285750" indent="-28575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Responsible investing – incorporating relevant and material ESG factors into investment decisions and capital stewardship – plays a role in meeting our fiduciary obligations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blue check mark in a circle&#10;&#10;Description automatically generated">
            <a:extLst>
              <a:ext uri="{FF2B5EF4-FFF2-40B4-BE49-F238E27FC236}">
                <a16:creationId xmlns:a16="http://schemas.microsoft.com/office/drawing/2014/main" id="{1B8E0F8D-3962-10D2-6480-0BC87C1D5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6" y="136526"/>
            <a:ext cx="1989235" cy="28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7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1B475-8A61-4613-F156-6772C3437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22" y="1252164"/>
            <a:ext cx="9794817" cy="43172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341A5DD-F93F-AB80-2C24-2C9FBFC129E1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Net Return</a:t>
            </a:r>
            <a:br>
              <a:rPr lang="en-CA" sz="30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216697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ADE8-CCFF-B382-FB6F-FC833CC3DF20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904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endParaRPr lang="en-CA" sz="4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63C679-FF0A-AA76-C632-0C5E8D0B6521}"/>
              </a:ext>
            </a:extLst>
          </p:cNvPr>
          <p:cNvSpPr txBox="1">
            <a:spLocks/>
          </p:cNvSpPr>
          <p:nvPr/>
        </p:nvSpPr>
        <p:spPr>
          <a:xfrm>
            <a:off x="1006839" y="1103433"/>
            <a:ext cx="10178322" cy="46146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2097B-B54B-71E8-530C-283AADAB72DC}"/>
              </a:ext>
            </a:extLst>
          </p:cNvPr>
          <p:cNvSpPr txBox="1"/>
          <p:nvPr/>
        </p:nvSpPr>
        <p:spPr>
          <a:xfrm>
            <a:off x="3408871" y="5697188"/>
            <a:ext cx="537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Fully funded for the 7</a:t>
            </a:r>
            <a:r>
              <a:rPr lang="en-CA" baseline="30000" dirty="0"/>
              <a:t>th</a:t>
            </a:r>
            <a:r>
              <a:rPr lang="en-CA" dirty="0"/>
              <a:t> year in a row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2D339D-0A9F-2EAE-EB8F-ECF96460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582" y="952500"/>
            <a:ext cx="7841673" cy="45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ADE8-CCFF-B382-FB6F-FC833CC3DF20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Member Services</a:t>
            </a:r>
            <a:br>
              <a:rPr lang="en-CA" sz="30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0CBC4-4FAD-6E3A-A946-998D324C6115}"/>
              </a:ext>
            </a:extLst>
          </p:cNvPr>
          <p:cNvSpPr txBox="1"/>
          <p:nvPr/>
        </p:nvSpPr>
        <p:spPr>
          <a:xfrm>
            <a:off x="1006839" y="1720840"/>
            <a:ext cx="105038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focus is on </a:t>
            </a:r>
            <a:r>
              <a:rPr lang="en-US" b="1" dirty="0"/>
              <a:t>YOU</a:t>
            </a:r>
            <a:r>
              <a:rPr lang="en-US" dirty="0"/>
              <a:t> – the member</a:t>
            </a:r>
          </a:p>
          <a:p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Accurate information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Knowledgeable employees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/>
              <a:t>Timely information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our efforts to serve you better, we have embraced innovation</a:t>
            </a:r>
          </a:p>
          <a:p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myPENSION</a:t>
            </a:r>
            <a:r>
              <a:rPr lang="en-US" dirty="0"/>
              <a:t>, our member self service portal – available for active members and pensioners – allows us to make information available to you 24 hours per day</a:t>
            </a:r>
          </a:p>
          <a:p>
            <a:endParaRPr lang="en-US" dirty="0"/>
          </a:p>
        </p:txBody>
      </p:sp>
      <p:pic>
        <p:nvPicPr>
          <p:cNvPr id="10" name="Picture 9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82D9B244-95B8-60EF-E366-EDE0FE0CC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06" y="1139894"/>
            <a:ext cx="2814917" cy="26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7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ADE8-CCFF-B382-FB6F-FC833CC3DF20}"/>
              </a:ext>
            </a:extLst>
          </p:cNvPr>
          <p:cNvSpPr txBox="1">
            <a:spLocks/>
          </p:cNvSpPr>
          <p:nvPr/>
        </p:nvSpPr>
        <p:spPr>
          <a:xfrm>
            <a:off x="1006839" y="48260"/>
            <a:ext cx="10178322" cy="1492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CA" sz="4800" dirty="0" err="1">
                <a:solidFill>
                  <a:prstClr val="black"/>
                </a:solidFill>
                <a:latin typeface="+mn-lt"/>
                <a:ea typeface="+mn-ea"/>
              </a:rPr>
              <a:t>myPENSION</a:t>
            </a:r>
            <a:r>
              <a:rPr lang="en-CA" sz="4800" dirty="0">
                <a:solidFill>
                  <a:prstClr val="black"/>
                </a:solidFill>
                <a:latin typeface="+mn-lt"/>
                <a:ea typeface="+mn-ea"/>
              </a:rPr>
              <a:t> Overview</a:t>
            </a:r>
            <a:br>
              <a:rPr lang="en-CA" sz="3000" b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br>
              <a:rPr lang="en-CA" sz="4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CA" sz="4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17CFE9D-C28B-9427-913E-32EDDF7D62F1}"/>
              </a:ext>
            </a:extLst>
          </p:cNvPr>
          <p:cNvSpPr txBox="1">
            <a:spLocks/>
          </p:cNvSpPr>
          <p:nvPr/>
        </p:nvSpPr>
        <p:spPr>
          <a:xfrm>
            <a:off x="1091422" y="1103434"/>
            <a:ext cx="10009156" cy="46146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503301" marR="0" lvl="2" indent="0" algn="l" defTabSz="914400" rtl="0" eaLnBrk="1" fontAlgn="auto" latinLnBrk="0" hangingPunct="1">
              <a:lnSpc>
                <a:spcPct val="120000"/>
              </a:lnSpc>
              <a:spcBef>
                <a:spcPts val="35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2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0860007-2A43-257F-BAAF-D97A6199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5560" y="6375679"/>
            <a:ext cx="692911" cy="34579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BB045-1322-B34B-B957-F8EA8CEB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070DD70-1CF6-AF33-38D5-56F8C521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76" y="6286983"/>
            <a:ext cx="641448" cy="523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107E9E-5A21-DBC8-E30D-0F83E210C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60" y="1445669"/>
            <a:ext cx="3466778" cy="4272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EFFA2C-7D09-6575-4C00-D24F632E1F96}"/>
              </a:ext>
            </a:extLst>
          </p:cNvPr>
          <p:cNvSpPr txBox="1"/>
          <p:nvPr/>
        </p:nvSpPr>
        <p:spPr>
          <a:xfrm>
            <a:off x="4473617" y="1445669"/>
            <a:ext cx="6916623" cy="4511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ts val="192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solidFill>
                  <a:srgbClr val="000000"/>
                </a:solidFill>
              </a:rPr>
              <a:t>Secure, web-based and integrated with the Teachers’ Pension </a:t>
            </a:r>
            <a:r>
              <a:rPr lang="en-CA" sz="1600" b="0" i="0" u="none" strike="noStrike" baseline="0" dirty="0">
                <a:solidFill>
                  <a:srgbClr val="000000"/>
                </a:solidFill>
              </a:rPr>
              <a:t>Plan (TPP) Pension Administration System</a:t>
            </a:r>
          </a:p>
          <a:p>
            <a:pPr algn="l">
              <a:lnSpc>
                <a:spcPts val="1920"/>
              </a:lnSpc>
            </a:pPr>
            <a:endParaRPr lang="en-CA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ts val="192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solidFill>
                  <a:srgbClr val="000000"/>
                </a:solidFill>
              </a:rPr>
              <a:t>Accessible from the TPPC website</a:t>
            </a:r>
          </a:p>
          <a:p>
            <a:pPr algn="l">
              <a:lnSpc>
                <a:spcPts val="1920"/>
              </a:lnSpc>
            </a:pPr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ts val="192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solidFill>
                  <a:srgbClr val="000000"/>
                </a:solidFill>
              </a:rPr>
              <a:t>Allows for secure document sharing</a:t>
            </a:r>
          </a:p>
          <a:p>
            <a:pPr algn="l">
              <a:lnSpc>
                <a:spcPts val="1920"/>
              </a:lnSpc>
            </a:pPr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ts val="192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Available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 to active and retired members of the TPP</a:t>
            </a:r>
          </a:p>
          <a:p>
            <a:pPr algn="l">
              <a:lnSpc>
                <a:spcPts val="1920"/>
              </a:lnSpc>
            </a:pPr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ts val="192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solidFill>
                  <a:srgbClr val="000000"/>
                </a:solidFill>
              </a:rPr>
              <a:t>The portal for Pensioners provides access to pension payment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CA" sz="1600" b="0" i="0" u="none" strike="noStrike" baseline="0" dirty="0">
                <a:solidFill>
                  <a:srgbClr val="000000"/>
                </a:solidFill>
              </a:rPr>
              <a:t>cheque stubs (current and prior periods), document management, beneficiary 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designation, and other transactions such as banking information updates or requests for additional tax deductions</a:t>
            </a:r>
          </a:p>
          <a:p>
            <a:pPr algn="l">
              <a:lnSpc>
                <a:spcPts val="1920"/>
              </a:lnSpc>
            </a:pPr>
            <a:endParaRPr lang="en-US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192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Review your member and pension information (including your CPP Bridge Benefit and the CPP Bridge Reduction Date)</a:t>
            </a:r>
          </a:p>
          <a:p>
            <a:pPr>
              <a:lnSpc>
                <a:spcPts val="192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319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TTCP2019-1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4F95AF"/>
      </a:accent1>
      <a:accent2>
        <a:srgbClr val="0B5377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654</Words>
  <Application>Microsoft Office PowerPoint</Application>
  <PresentationFormat>Widescreen</PresentationFormat>
  <Paragraphs>84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Gill Sans MT</vt:lpstr>
      <vt:lpstr>Wingdings</vt:lpstr>
      <vt:lpstr>Wingdings 2</vt:lpstr>
      <vt:lpstr>Office Theme</vt:lpstr>
      <vt:lpstr>Badge</vt:lpstr>
      <vt:lpstr>STATUS UPDATE TO NL PUBLIC SECTOR PENSIONERS’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Melissa Scott</dc:creator>
  <cp:lastModifiedBy>Sharron  Callahan</cp:lastModifiedBy>
  <cp:revision>4</cp:revision>
  <dcterms:created xsi:type="dcterms:W3CDTF">2023-11-24T13:40:12Z</dcterms:created>
  <dcterms:modified xsi:type="dcterms:W3CDTF">2024-10-08T21:20:07Z</dcterms:modified>
</cp:coreProperties>
</file>