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65" r:id="rId1"/>
  </p:sldMasterIdLst>
  <p:notesMasterIdLst>
    <p:notesMasterId r:id="rId12"/>
  </p:notesMasterIdLst>
  <p:sldIdLst>
    <p:sldId id="256" r:id="rId2"/>
    <p:sldId id="257" r:id="rId3"/>
    <p:sldId id="262" r:id="rId4"/>
    <p:sldId id="420" r:id="rId5"/>
    <p:sldId id="432" r:id="rId6"/>
    <p:sldId id="410" r:id="rId7"/>
    <p:sldId id="421" r:id="rId8"/>
    <p:sldId id="425" r:id="rId9"/>
    <p:sldId id="431" r:id="rId10"/>
    <p:sldId id="418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942E8-6E79-1DCE-4683-7FD3772B50B3}" name="Stuart Cole" initials="SC" userId="S::stuart.cole@tppcnl.ca::0e995c61-9d67-43bd-8422-d13398c5da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EDD50"/>
    <a:srgbClr val="56DF58"/>
    <a:srgbClr val="C6F4C7"/>
    <a:srgbClr val="1CD01E"/>
    <a:srgbClr val="3BD93E"/>
    <a:srgbClr val="60E163"/>
    <a:srgbClr val="8BA03D"/>
    <a:srgbClr val="0B5378"/>
    <a:srgbClr val="4F9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08"/>
  </p:normalViewPr>
  <p:slideViewPr>
    <p:cSldViewPr snapToGrid="0" snapToObjects="1">
      <p:cViewPr varScale="1">
        <p:scale>
          <a:sx n="90" d="100"/>
          <a:sy n="90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F5FA4E-F8D7-488C-87D6-5511766CFB20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93ADB2-32AA-438E-8AC4-BFC74B124F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707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water, outdoor, nature&#10;&#10;Description automatically generated">
            <a:extLst>
              <a:ext uri="{FF2B5EF4-FFF2-40B4-BE49-F238E27FC236}">
                <a16:creationId xmlns:a16="http://schemas.microsoft.com/office/drawing/2014/main" id="{76B6414F-75C2-9A49-A211-82B88F659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753" t="33337" r="32233" b="1879"/>
          <a:stretch/>
        </p:blipFill>
        <p:spPr>
          <a:xfrm>
            <a:off x="42875" y="-596348"/>
            <a:ext cx="12838238" cy="7752525"/>
          </a:xfrm>
          <a:prstGeom prst="rect">
            <a:avLst/>
          </a:prstGeom>
        </p:spPr>
      </p:pic>
      <p:pic>
        <p:nvPicPr>
          <p:cNvPr id="21" name="Picture 20" descr="A green and white flag&#10;&#10;Description automatically generated with medium confidence">
            <a:extLst>
              <a:ext uri="{FF2B5EF4-FFF2-40B4-BE49-F238E27FC236}">
                <a16:creationId xmlns:a16="http://schemas.microsoft.com/office/drawing/2014/main" id="{FBF25DB0-E69C-6B46-93AD-BC43519B99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553316" y="604883"/>
            <a:ext cx="7533864" cy="544945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63095AA-CFEB-3745-B8DE-FEEBC0292A8A}"/>
              </a:ext>
            </a:extLst>
          </p:cNvPr>
          <p:cNvSpPr/>
          <p:nvPr userDrawn="1"/>
        </p:nvSpPr>
        <p:spPr>
          <a:xfrm>
            <a:off x="0" y="-437322"/>
            <a:ext cx="3014739" cy="7533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C61AB9-627D-CF4F-92EF-A38EE92FB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121" y="535216"/>
            <a:ext cx="4624519" cy="3853904"/>
          </a:xfrm>
        </p:spPr>
        <p:txBody>
          <a:bodyPr anchor="t">
            <a:noAutofit/>
          </a:bodyPr>
          <a:lstStyle>
            <a:lvl1pPr algn="l">
              <a:defRPr sz="4800" spc="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ECC3F190-77AF-B341-AE1F-60647C39D2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6121" y="4720485"/>
            <a:ext cx="4860397" cy="17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41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1ECF-1AAD-AA43-B49A-3FA627D450D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B045-1322-B34B-B957-F8EA8CEBA9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586A64-E908-7442-806C-18E9387FD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3372" y="6375679"/>
            <a:ext cx="163809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Annual Report </a:t>
            </a:r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38879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382385"/>
            <a:ext cx="7850124" cy="560040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1ECF-1AAD-AA43-B49A-3FA627D450D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B045-1322-B34B-B957-F8EA8CEBA9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C85D377-F393-634B-96D7-38AEC591F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3372" y="6375679"/>
            <a:ext cx="163809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Annual Report </a:t>
            </a:r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18453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1ECF-1AAD-AA43-B49A-3FA627D450D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B045-1322-B34B-B957-F8EA8CEBA9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DE85AC3-1FF0-5842-95A6-0907258A7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3372" y="6375679"/>
            <a:ext cx="163809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Annual Report </a:t>
            </a:r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76308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8BA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02461"/>
            <a:ext cx="8187071" cy="4064627"/>
          </a:xfrm>
        </p:spPr>
        <p:txBody>
          <a:bodyPr anchor="ctr">
            <a:normAutofit/>
          </a:bodyPr>
          <a:lstStyle>
            <a:lvl1pPr>
              <a:defRPr sz="7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3355" y="5201660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79D1ECF-1AAD-AA43-B49A-3FA627D450D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1DBB045-1322-B34B-B957-F8EA8CEBA9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B6CBA8D-5396-2542-9793-28A901C8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2844" y="6375679"/>
            <a:ext cx="163809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Annual Report </a:t>
            </a:r>
            <a:r>
              <a:rPr lang="en-US" dirty="0"/>
              <a:t>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6C4F73-C846-8348-987B-32301992F1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8041" b="42911"/>
          <a:stretch/>
        </p:blipFill>
        <p:spPr>
          <a:xfrm>
            <a:off x="6022966" y="6287368"/>
            <a:ext cx="589878" cy="493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AAAAD7-6ED7-4942-8B92-4BEA859D1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5400000">
            <a:off x="-3004932" y="1429654"/>
            <a:ext cx="7533864" cy="39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24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1ECF-1AAD-AA43-B49A-3FA627D450D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B045-1322-B34B-B957-F8EA8CEBA9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A73B78-1C19-F34B-8748-6062BAE29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3372" y="6375679"/>
            <a:ext cx="163809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Annual Report </a:t>
            </a:r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918654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1ECF-1AAD-AA43-B49A-3FA627D450D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B045-1322-B34B-B957-F8EA8CEBA9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00B7F76-5C37-504A-BD22-72B85A89738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503372" y="6375679"/>
            <a:ext cx="163809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Annual Report </a:t>
            </a:r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719760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1ECF-1AAD-AA43-B49A-3FA627D450D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B045-1322-B34B-B957-F8EA8CEBA9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C2783-102B-BB42-90CA-91ED60046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3372" y="6375679"/>
            <a:ext cx="163809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Annual Report </a:t>
            </a:r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19378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1ECF-1AAD-AA43-B49A-3FA627D450D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B045-1322-B34B-B957-F8EA8CEBA9A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A184F-E1E9-D941-A389-AD9890B0B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3372" y="6375679"/>
            <a:ext cx="163809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Annual Report </a:t>
            </a:r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51608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D8D51DD7-403A-B545-BBAB-C94972152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6678082" y="0"/>
            <a:ext cx="70713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79D1ECF-1AAD-AA43-B49A-3FA627D450D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1DBB045-1322-B34B-B957-F8EA8CEBA9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5F713D9-44E3-2A40-8466-3FF73A116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18880" y="6375679"/>
            <a:ext cx="163809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Annual Report </a:t>
            </a:r>
            <a:r>
              <a:rPr lang="en-US" dirty="0"/>
              <a:t>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52217D-C19E-D343-BF15-2F275A851D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8041" b="42911"/>
          <a:stretch/>
        </p:blipFill>
        <p:spPr>
          <a:xfrm>
            <a:off x="2729002" y="6287368"/>
            <a:ext cx="589878" cy="4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75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D1467C33-0A11-DA49-952F-5EB6B2D647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6678082" y="0"/>
            <a:ext cx="707136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1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79D1ECF-1AAD-AA43-B49A-3FA627D450D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1DBB045-1322-B34B-B957-F8EA8CEBA9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B56D82F-D881-164D-BA35-79C2A8887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18880" y="6375679"/>
            <a:ext cx="163809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Annual Report </a:t>
            </a:r>
            <a:r>
              <a:rPr lang="en-US" dirty="0"/>
              <a:t>2021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0A9B51-811F-C34E-97C2-2F30B913FC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8041" b="42911"/>
          <a:stretch/>
        </p:blipFill>
        <p:spPr>
          <a:xfrm>
            <a:off x="2729002" y="6287368"/>
            <a:ext cx="589878" cy="4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6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1585411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9D1ECF-1AAD-AA43-B49A-3FA627D450DA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3372" y="6375679"/>
            <a:ext cx="1638092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Annual Report </a:t>
            </a:r>
            <a:r>
              <a:rPr lang="en-US" dirty="0"/>
              <a:t>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5560" y="6375679"/>
            <a:ext cx="692911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DBB045-1322-B34B-B957-F8EA8CEBA9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48767D-16AF-A846-AF62-F80EA966E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18041" b="42911"/>
          <a:stretch/>
        </p:blipFill>
        <p:spPr>
          <a:xfrm>
            <a:off x="4913494" y="6287368"/>
            <a:ext cx="589878" cy="4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7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b="1" kern="1200" cap="all" spc="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pcnl.ca/" TargetMode="External"/><Relationship Id="rId2" Type="http://schemas.openxmlformats.org/officeDocument/2006/relationships/hyperlink" Target="mailto:memberservices@tppcnl.ca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6A2C-0FE0-E646-ADF2-E9EEE7C4C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672" y="1526874"/>
            <a:ext cx="6650966" cy="2044461"/>
          </a:xfrm>
        </p:spPr>
        <p:txBody>
          <a:bodyPr/>
          <a:lstStyle/>
          <a:p>
            <a:r>
              <a:rPr lang="en-US" sz="3200" dirty="0"/>
              <a:t>Status Update to NL Public Sector Pensioners’ Association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D8D92-9E30-9C4C-BCF0-220EEB519C0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00033" y="3684390"/>
            <a:ext cx="4473063" cy="74227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Presented By: Levi May, CFO October 13,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47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767C-C6DA-49A5-AD1E-290986498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149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DD09-A3D1-B751-FDCB-42571F46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215" y="457199"/>
            <a:ext cx="4779036" cy="2812212"/>
          </a:xfrm>
        </p:spPr>
        <p:txBody>
          <a:bodyPr>
            <a:normAutofit/>
          </a:bodyPr>
          <a:lstStyle/>
          <a:p>
            <a:br>
              <a:rPr lang="en-CA" sz="4400" dirty="0"/>
            </a:br>
            <a:br>
              <a:rPr lang="en-CA" sz="4400" dirty="0"/>
            </a:br>
            <a:endParaRPr lang="en-C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13700-C331-0386-E949-A1679D255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920377"/>
            <a:ext cx="5678881" cy="4985124"/>
          </a:xfrm>
        </p:spPr>
        <p:txBody>
          <a:bodyPr>
            <a:normAutofit/>
          </a:bodyPr>
          <a:lstStyle/>
          <a:p>
            <a:r>
              <a:rPr lang="en-US" sz="2400" dirty="0"/>
              <a:t>The Teachers’ Pension Plan Corporation (TPPC) is the Administrator of the Plan and the Trustee of the Pension Fund responsible for investment of the Fund</a:t>
            </a:r>
          </a:p>
          <a:p>
            <a:r>
              <a:rPr lang="en-US" sz="2400" dirty="0"/>
              <a:t>The Sponsors of the Plan (the NLTA and Government of Newfoundland and Labrador) have joint responsibility for plan design and any consideration of plan amendments rests with the Sponsors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4243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6">
            <a:extLst>
              <a:ext uri="{FF2B5EF4-FFF2-40B4-BE49-F238E27FC236}">
                <a16:creationId xmlns:a16="http://schemas.microsoft.com/office/drawing/2014/main" id="{3408ACDA-FBD2-4415-9EE4-4D1BBDF17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5030595D-127E-4DC3-8E40-9374B113D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6D66B-34F3-DB1E-D9A1-6958B14B1849}"/>
              </a:ext>
            </a:extLst>
          </p:cNvPr>
          <p:cNvSpPr txBox="1"/>
          <p:nvPr/>
        </p:nvSpPr>
        <p:spPr>
          <a:xfrm>
            <a:off x="1251678" y="2286001"/>
            <a:ext cx="4363595" cy="3593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dirty="0">
                <a:solidFill>
                  <a:srgbClr val="000000"/>
                </a:solidFill>
              </a:rPr>
              <a:t>Our mission is to provide retirement security and outstanding service to our members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en-US" dirty="0">
              <a:solidFill>
                <a:srgbClr val="000000"/>
              </a:solidFill>
            </a:endParaRP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dirty="0">
                <a:solidFill>
                  <a:srgbClr val="000000"/>
                </a:solidFill>
              </a:rPr>
              <a:t>Since our formation 6 years ago, we have been focused on de-risking the Plan’s investment strategy, lowering volatility of returns and improving service to members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en-US" dirty="0">
              <a:solidFill>
                <a:srgbClr val="000000"/>
              </a:solidFill>
            </a:endParaRP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dirty="0">
                <a:solidFill>
                  <a:srgbClr val="000000"/>
                </a:solidFill>
              </a:rPr>
              <a:t>We have a Strategic Plan which we are executing on very well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C5885-81B7-48C1-9AA1-418EADA0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1DBB045-1322-B34B-B957-F8EA8CEBA9A9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pPr marR="0" lvl="0" indent="0" defTabSz="91440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27F7A87-A6B1-0CCA-10F1-54728506D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627" y="1866121"/>
            <a:ext cx="6225275" cy="37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4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B8D7-DD08-49F7-9DA3-8AFCDAA7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06" y="62487"/>
            <a:ext cx="10178322" cy="149213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br>
              <a:rPr lang="en-CA" sz="4800" b="1" cap="none" spc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CA" sz="480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F722840-13A6-43C4-B28A-1C79796CE218}"/>
              </a:ext>
            </a:extLst>
          </p:cNvPr>
          <p:cNvSpPr txBox="1">
            <a:spLocks/>
          </p:cNvSpPr>
          <p:nvPr/>
        </p:nvSpPr>
        <p:spPr>
          <a:xfrm>
            <a:off x="1095152" y="1024040"/>
            <a:ext cx="10451037" cy="514384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90500" lvl="0" indent="0" defTabSz="914400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Clr>
                <a:srgbClr val="2DA2BF"/>
              </a:buClr>
              <a:buNone/>
              <a:defRPr/>
            </a:pPr>
            <a:endParaRPr lang="en-CA" sz="1200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2CD699-4BC0-4F84-B34F-661B93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B045-1322-B34B-B957-F8EA8CEBA9A9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A58653-87D8-02C5-40E0-624DAC1C9193}"/>
              </a:ext>
            </a:extLst>
          </p:cNvPr>
          <p:cNvSpPr txBox="1"/>
          <p:nvPr/>
        </p:nvSpPr>
        <p:spPr>
          <a:xfrm>
            <a:off x="1811547" y="1440611"/>
            <a:ext cx="86522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Strategic Planning has been top of mind for us since inception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endParaRPr lang="en-US" dirty="0"/>
          </a:p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We have been developing and executing on our strategic priorities since that time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endParaRPr lang="en-US" dirty="0"/>
          </a:p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A new Plan was prepared in late 2021 to cover the period from 2022 to 2024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endParaRPr lang="en-US" dirty="0"/>
          </a:p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The key Corporate goals upon which our Strategic Plan is developed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0931D3-3144-986C-C26B-1913A8C231DF}"/>
              </a:ext>
            </a:extLst>
          </p:cNvPr>
          <p:cNvSpPr txBox="1"/>
          <p:nvPr/>
        </p:nvSpPr>
        <p:spPr>
          <a:xfrm>
            <a:off x="1811548" y="745383"/>
            <a:ext cx="5357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Strategic Plan</a:t>
            </a:r>
            <a:endParaRPr lang="en-CA" sz="2800" b="1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50A705-ED89-31AA-26D8-C64A2B5BF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22" y="3575225"/>
            <a:ext cx="6090248" cy="19463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1EDA5B-9156-1779-507B-B26846CBAC3D}"/>
              </a:ext>
            </a:extLst>
          </p:cNvPr>
          <p:cNvSpPr txBox="1"/>
          <p:nvPr/>
        </p:nvSpPr>
        <p:spPr>
          <a:xfrm>
            <a:off x="1811548" y="5521557"/>
            <a:ext cx="736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Strategic priorities,  action plans and individual goals are developed to achieve these Corporate goals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4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B8D7-DD08-49F7-9DA3-8AFCDAA7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06" y="62487"/>
            <a:ext cx="10178322" cy="149213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br>
              <a:rPr lang="en-CA" sz="4800" b="1" cap="none" spc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CA" sz="480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F722840-13A6-43C4-B28A-1C79796CE218}"/>
              </a:ext>
            </a:extLst>
          </p:cNvPr>
          <p:cNvSpPr txBox="1">
            <a:spLocks/>
          </p:cNvSpPr>
          <p:nvPr/>
        </p:nvSpPr>
        <p:spPr>
          <a:xfrm>
            <a:off x="1095152" y="1024040"/>
            <a:ext cx="10451037" cy="514384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90500" lvl="0" indent="0" defTabSz="914400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Clr>
                <a:srgbClr val="2DA2BF"/>
              </a:buClr>
              <a:buNone/>
              <a:defRPr/>
            </a:pPr>
            <a:endParaRPr lang="en-CA" sz="1200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2CD699-4BC0-4F84-B34F-661B93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B045-1322-B34B-B957-F8EA8CEBA9A9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A58653-87D8-02C5-40E0-624DAC1C9193}"/>
              </a:ext>
            </a:extLst>
          </p:cNvPr>
          <p:cNvSpPr txBox="1"/>
          <p:nvPr/>
        </p:nvSpPr>
        <p:spPr>
          <a:xfrm>
            <a:off x="1811547" y="1440611"/>
            <a:ext cx="86522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Plan has continued to show great resiliency during the pandemic and delivered strong results</a:t>
            </a:r>
          </a:p>
          <a:p>
            <a:endParaRPr lang="en-US" dirty="0"/>
          </a:p>
          <a:p>
            <a:r>
              <a:rPr lang="en-US" dirty="0"/>
              <a:t>We provide a life-time benefit so we must be focused on the long-term while addressing immediate issues</a:t>
            </a:r>
          </a:p>
          <a:p>
            <a:endParaRPr lang="en-CA" dirty="0"/>
          </a:p>
          <a:p>
            <a:r>
              <a:rPr lang="en-US" dirty="0"/>
              <a:t>The Corporation’s strategic focus and risk management process contribute to the Plan’s impressive net return on invested assets and funded ratio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0931D3-3144-986C-C26B-1913A8C231DF}"/>
              </a:ext>
            </a:extLst>
          </p:cNvPr>
          <p:cNvSpPr txBox="1"/>
          <p:nvPr/>
        </p:nvSpPr>
        <p:spPr>
          <a:xfrm>
            <a:off x="1811548" y="745383"/>
            <a:ext cx="5357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Investment Results</a:t>
            </a:r>
            <a:endParaRPr lang="en-CA" sz="2800" b="1" u="sng" dirty="0"/>
          </a:p>
        </p:txBody>
      </p:sp>
    </p:spTree>
    <p:extLst>
      <p:ext uri="{BB962C8B-B14F-4D97-AF65-F5344CB8AC3E}">
        <p14:creationId xmlns:p14="http://schemas.microsoft.com/office/powerpoint/2010/main" val="177426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C809DDE-1A26-4B90-B6CB-C78F8A15FAD1}"/>
              </a:ext>
            </a:extLst>
          </p:cNvPr>
          <p:cNvSpPr txBox="1">
            <a:spLocks/>
          </p:cNvSpPr>
          <p:nvPr/>
        </p:nvSpPr>
        <p:spPr>
          <a:xfrm>
            <a:off x="1091422" y="1103434"/>
            <a:ext cx="10009156" cy="46146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03301" lvl="2" indent="0" defTabSz="914400">
              <a:lnSpc>
                <a:spcPct val="120000"/>
              </a:lnSpc>
              <a:buClr>
                <a:srgbClr val="2DA2BF"/>
              </a:buClr>
              <a:buNone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37D52F-CE4E-4739-A222-8038C50C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B045-1322-B34B-B957-F8EA8CEBA9A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56B8BAA2-3CC6-070A-EC76-B5C620B88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80" y="642136"/>
            <a:ext cx="8080311" cy="55372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1A1B5F-2D1D-E812-2BD0-083EEE71FA23}"/>
              </a:ext>
            </a:extLst>
          </p:cNvPr>
          <p:cNvSpPr txBox="1"/>
          <p:nvPr/>
        </p:nvSpPr>
        <p:spPr>
          <a:xfrm>
            <a:off x="8991600" y="1428750"/>
            <a:ext cx="30003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Net Rate of Return on Invested Assets (1 Year): 12.9%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Net Rate of Return on Invested Assets (5 Year Annualized): 10.1%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Funded Ratio of the Plan at December 31, 2021: 121.5%  </a:t>
            </a:r>
          </a:p>
          <a:p>
            <a:r>
              <a:rPr lang="en-US" dirty="0"/>
              <a:t>A significant improvement since our inception</a:t>
            </a:r>
          </a:p>
        </p:txBody>
      </p:sp>
    </p:spTree>
    <p:extLst>
      <p:ext uri="{BB962C8B-B14F-4D97-AF65-F5344CB8AC3E}">
        <p14:creationId xmlns:p14="http://schemas.microsoft.com/office/powerpoint/2010/main" val="194283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B8D7-DD08-49F7-9DA3-8AFCDAA7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06" y="62487"/>
            <a:ext cx="10178322" cy="149213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br>
              <a:rPr lang="en-CA" sz="4800" b="1" cap="none" spc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CA" sz="480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F722840-13A6-43C4-B28A-1C79796CE218}"/>
              </a:ext>
            </a:extLst>
          </p:cNvPr>
          <p:cNvSpPr txBox="1">
            <a:spLocks/>
          </p:cNvSpPr>
          <p:nvPr/>
        </p:nvSpPr>
        <p:spPr>
          <a:xfrm>
            <a:off x="1095152" y="1024040"/>
            <a:ext cx="10451037" cy="514384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90500" lvl="0" indent="0" defTabSz="914400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Clr>
                <a:srgbClr val="2DA2BF"/>
              </a:buClr>
              <a:buNone/>
              <a:defRPr/>
            </a:pPr>
            <a:endParaRPr lang="en-CA" sz="1200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2CD699-4BC0-4F84-B34F-661B93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B045-1322-B34B-B957-F8EA8CEBA9A9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27416-0CA5-874C-9D5A-2F06ADDAB436}"/>
              </a:ext>
            </a:extLst>
          </p:cNvPr>
          <p:cNvSpPr txBox="1"/>
          <p:nvPr/>
        </p:nvSpPr>
        <p:spPr>
          <a:xfrm>
            <a:off x="1380226" y="1639019"/>
            <a:ext cx="9178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Providing members with outstanding service is key to everything we do and is part of our culture</a:t>
            </a:r>
          </a:p>
          <a:p>
            <a:endParaRPr lang="en-US" dirty="0"/>
          </a:p>
          <a:p>
            <a:r>
              <a:rPr lang="en-US" dirty="0"/>
              <a:t>We strive to make everything related to our members’ pensions as easy as possible</a:t>
            </a:r>
          </a:p>
          <a:p>
            <a:endParaRPr lang="en-US" dirty="0"/>
          </a:p>
          <a:p>
            <a:r>
              <a:rPr lang="en-US" dirty="0"/>
              <a:t>Investments in technology have allowed us to make information available to you 24 hours per day through our Member Self Service (MSS) Portal – available for active members and pensioners</a:t>
            </a:r>
          </a:p>
          <a:p>
            <a:endParaRPr lang="en-US" dirty="0"/>
          </a:p>
          <a:p>
            <a:r>
              <a:rPr lang="en-US" dirty="0"/>
              <a:t>The pensioner portal functionality was launched in May 2022 and has many great features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D3BDA-06DE-39C6-C713-685F8AA0EB24}"/>
              </a:ext>
            </a:extLst>
          </p:cNvPr>
          <p:cNvSpPr txBox="1"/>
          <p:nvPr/>
        </p:nvSpPr>
        <p:spPr>
          <a:xfrm>
            <a:off x="1380226" y="897147"/>
            <a:ext cx="3761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dirty="0">
                <a:solidFill>
                  <a:srgbClr val="000000"/>
                </a:solidFill>
                <a:latin typeface="Gill Sans MT" panose="020B0502020104020203"/>
              </a:rPr>
              <a:t>Member Services</a:t>
            </a:r>
            <a:endParaRPr kumimoji="0" lang="en-CA" sz="2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053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B8D7-DD08-49F7-9DA3-8AFCDAA7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6" y="606866"/>
            <a:ext cx="3466777" cy="10446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en-US" sz="2000" dirty="0">
                <a:latin typeface="+mj-lt"/>
                <a:cs typeface="+mj-cs"/>
              </a:rPr>
              <a:t>Key Features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B07830-1F7A-9A34-77EA-652C86136B9B}"/>
              </a:ext>
            </a:extLst>
          </p:cNvPr>
          <p:cNvSpPr txBox="1">
            <a:spLocks noChangeArrowheads="1"/>
          </p:cNvSpPr>
          <p:nvPr/>
        </p:nvSpPr>
        <p:spPr>
          <a:xfrm>
            <a:off x="4066435" y="625150"/>
            <a:ext cx="7842099" cy="5518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}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Access your paystubs for each pay period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}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Complete your beneficiary form for submission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}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Update your address or direct deposit information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}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Request that additional Income Tax be deducted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}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Review your member and pension information (including your CPP Bridge Benefit and the CPP Bridge Reduction Date)</a:t>
            </a:r>
          </a:p>
          <a:p>
            <a:pPr>
              <a:buClr>
                <a:schemeClr val="accent1"/>
              </a:buClr>
              <a:buFont typeface="Wingdings 3" panose="05040102010807070707" pitchFamily="18" charset="2"/>
              <a:buChar char="}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Securely upload and download documents to and from TPPC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37D52F-CE4E-4739-A222-8038C50C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1DBB045-1322-B34B-B957-F8EA8CEBA9A9}" type="slidenum"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3F95B0-4837-0990-57AF-1D00870D6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6" y="1651518"/>
            <a:ext cx="3466778" cy="4272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2571B8-4BF3-4197-76D7-95F7DDA60485}"/>
              </a:ext>
            </a:extLst>
          </p:cNvPr>
          <p:cNvSpPr txBox="1"/>
          <p:nvPr/>
        </p:nvSpPr>
        <p:spPr>
          <a:xfrm>
            <a:off x="577970" y="198408"/>
            <a:ext cx="651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MSS Portal for Pensioners</a:t>
            </a:r>
            <a:endParaRPr kumimoji="0" lang="en-CA" sz="2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61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B07830-1F7A-9A34-77EA-652C86136B9B}"/>
              </a:ext>
            </a:extLst>
          </p:cNvPr>
          <p:cNvSpPr txBox="1">
            <a:spLocks noChangeArrowheads="1"/>
          </p:cNvSpPr>
          <p:nvPr/>
        </p:nvSpPr>
        <p:spPr>
          <a:xfrm>
            <a:off x="4046899" y="1007705"/>
            <a:ext cx="7774986" cy="4697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 3" panose="05040102010807070707" pitchFamily="18" charset="2"/>
              <a:buChar char="}"/>
            </a:pPr>
            <a:endParaRPr lang="en-US" altLang="en-US" sz="24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37D52F-CE4E-4739-A222-8038C50C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1DBB045-1322-B34B-B957-F8EA8CEBA9A9}" type="slidenum"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8FE852-2F6D-9723-B628-5D28FF28436E}"/>
              </a:ext>
            </a:extLst>
          </p:cNvPr>
          <p:cNvSpPr txBox="1"/>
          <p:nvPr/>
        </p:nvSpPr>
        <p:spPr>
          <a:xfrm>
            <a:off x="667109" y="776978"/>
            <a:ext cx="11198102" cy="636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Wingdings 3" panose="05040102010807070707" pitchFamily="18" charset="2"/>
              <a:buChar char="}"/>
            </a:pPr>
            <a:r>
              <a:rPr lang="en-CA" sz="2700" dirty="0">
                <a:cs typeface="Arial" panose="020B0604020202020204" pitchFamily="34" charset="0"/>
              </a:rPr>
              <a:t>We encourage you to register today!</a:t>
            </a:r>
          </a:p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Wingdings 3" panose="05040102010807070707" pitchFamily="18" charset="2"/>
              <a:buChar char="}"/>
            </a:pPr>
            <a:r>
              <a:rPr lang="en-CA" sz="2700" dirty="0">
                <a:cs typeface="Arial" panose="020B0604020202020204" pitchFamily="34" charset="0"/>
              </a:rPr>
              <a:t>We have dedicated and experienced employees ready to help you sign up</a:t>
            </a:r>
          </a:p>
          <a:p>
            <a:pPr marL="507492" indent="-571500" defTabSz="914400">
              <a:spcBef>
                <a:spcPts val="324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}"/>
              <a:defRPr/>
            </a:pPr>
            <a:r>
              <a:rPr lang="en-CA" sz="2700" dirty="0"/>
              <a:t>If online support tools do not provide the answer you need, you can contact the </a:t>
            </a:r>
            <a:r>
              <a:rPr lang="en-CA" sz="2700" b="1" dirty="0"/>
              <a:t>TPPC Pension Administration Support team</a:t>
            </a:r>
            <a:r>
              <a:rPr lang="en-CA" sz="2700" dirty="0"/>
              <a:t> at</a:t>
            </a:r>
          </a:p>
          <a:p>
            <a:pPr marL="507492" indent="-571500" defTabSz="914400">
              <a:spcBef>
                <a:spcPts val="324"/>
              </a:spcBef>
              <a:spcAft>
                <a:spcPts val="600"/>
              </a:spcAft>
              <a:buClr>
                <a:srgbClr val="2DA2BF"/>
              </a:buClr>
              <a:buFont typeface="Wingdings 3" panose="05040102010807070707" pitchFamily="18" charset="2"/>
              <a:buChar char="}"/>
              <a:defRPr/>
            </a:pPr>
            <a:endParaRPr lang="en-CA" sz="2700" dirty="0"/>
          </a:p>
          <a:p>
            <a:pPr marL="1257300" lvl="2" indent="-342900">
              <a:spcAft>
                <a:spcPts val="600"/>
              </a:spcAft>
              <a:buClr>
                <a:srgbClr val="4F96B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By Email:</a:t>
            </a:r>
            <a:r>
              <a:rPr lang="en-US" sz="2400" dirty="0"/>
              <a:t>	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memberservices@tppcnl.ca</a:t>
            </a:r>
            <a:endParaRPr lang="en-CA" sz="2400" dirty="0">
              <a:solidFill>
                <a:schemeClr val="bg2">
                  <a:lumMod val="25000"/>
                </a:schemeClr>
              </a:solidFill>
            </a:endParaRPr>
          </a:p>
          <a:p>
            <a:pPr marL="1257300" lvl="2" indent="-342900">
              <a:spcAft>
                <a:spcPts val="600"/>
              </a:spcAft>
              <a:buClr>
                <a:srgbClr val="4F96B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By Phone:</a:t>
            </a:r>
            <a:r>
              <a:rPr lang="en-US" sz="2400" dirty="0"/>
              <a:t>	     </a:t>
            </a:r>
            <a:r>
              <a:rPr lang="en-US" sz="2400" b="1" dirty="0"/>
              <a:t>Local: </a:t>
            </a:r>
            <a:r>
              <a:rPr lang="en-US" sz="2400" dirty="0"/>
              <a:t>709-793-8772</a:t>
            </a:r>
          </a:p>
          <a:p>
            <a:pPr marL="1764792" lvl="4">
              <a:spcAft>
                <a:spcPts val="600"/>
              </a:spcAft>
            </a:pPr>
            <a:r>
              <a:rPr lang="en-US" sz="2400" dirty="0"/>
              <a:t>			 </a:t>
            </a:r>
            <a:r>
              <a:rPr lang="en-US" sz="2400" b="1" dirty="0"/>
              <a:t>Toll Free: </a:t>
            </a:r>
            <a:r>
              <a:rPr lang="en-US" sz="2400" dirty="0"/>
              <a:t>1-833-345-8772</a:t>
            </a:r>
            <a:endParaRPr lang="en-CA" sz="2400" dirty="0"/>
          </a:p>
          <a:p>
            <a:pPr marL="800100" lvl="1" indent="-342900"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CA" sz="2400" dirty="0"/>
          </a:p>
          <a:p>
            <a:pPr marL="507492" marR="0" lvl="0" indent="-5715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600"/>
              </a:spcAft>
              <a:buClr>
                <a:srgbClr val="4F95AF"/>
              </a:buClr>
              <a:buSzTx/>
              <a:buFont typeface="Wingdings 3" panose="05040102010807070707" pitchFamily="18" charset="2"/>
              <a:buChar char="}"/>
              <a:tabLst/>
              <a:defRPr/>
            </a:pPr>
            <a:r>
              <a:rPr kumimoji="0" lang="en-CA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Our website </a:t>
            </a:r>
            <a:r>
              <a:rPr kumimoji="0" lang="en-CA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3"/>
              </a:rPr>
              <a:t>www.tppcnl.ca</a:t>
            </a:r>
            <a:r>
              <a:rPr kumimoji="0" lang="en-CA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also contains news and lots of useful information about the Plan </a:t>
            </a:r>
          </a:p>
          <a:p>
            <a:pPr>
              <a:spcAft>
                <a:spcPts val="600"/>
              </a:spcAft>
            </a:pPr>
            <a:endParaRPr lang="en-CA" sz="2400" dirty="0"/>
          </a:p>
          <a:p>
            <a:pPr>
              <a:spcAft>
                <a:spcPts val="600"/>
              </a:spcAft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247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Badge">
  <a:themeElements>
    <a:clrScheme name="TTCP2019-1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4F95AF"/>
      </a:accent1>
      <a:accent2>
        <a:srgbClr val="0B5377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{79F4441E-421D-2840-A780-9BE2C2E77C61}tf10001071</Template>
  <TotalTime>2827</TotalTime>
  <Words>540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Gill Sans MT</vt:lpstr>
      <vt:lpstr>Impact</vt:lpstr>
      <vt:lpstr>Wingdings 2</vt:lpstr>
      <vt:lpstr>Wingdings 3</vt:lpstr>
      <vt:lpstr>Badge</vt:lpstr>
      <vt:lpstr>Status Update to NL Public Sector Pensioners’ Association</vt:lpstr>
      <vt:lpstr>  </vt:lpstr>
      <vt:lpstr>PowerPoint Presentation</vt:lpstr>
      <vt:lpstr> </vt:lpstr>
      <vt:lpstr> </vt:lpstr>
      <vt:lpstr>PowerPoint Presentation</vt:lpstr>
      <vt:lpstr> </vt:lpstr>
      <vt:lpstr>Key Features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 Hancock</dc:creator>
  <cp:lastModifiedBy>Sharron  Callahan</cp:lastModifiedBy>
  <cp:revision>28</cp:revision>
  <cp:lastPrinted>2022-10-06T18:58:42Z</cp:lastPrinted>
  <dcterms:created xsi:type="dcterms:W3CDTF">2019-05-29T11:56:04Z</dcterms:created>
  <dcterms:modified xsi:type="dcterms:W3CDTF">2022-10-11T14:45:28Z</dcterms:modified>
</cp:coreProperties>
</file>