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23"/>
  </p:handoutMasterIdLst>
  <p:sldIdLst>
    <p:sldId id="256" r:id="rId2"/>
    <p:sldId id="257" r:id="rId3"/>
    <p:sldId id="271" r:id="rId4"/>
    <p:sldId id="260" r:id="rId5"/>
    <p:sldId id="258" r:id="rId6"/>
    <p:sldId id="275" r:id="rId7"/>
    <p:sldId id="262" r:id="rId8"/>
    <p:sldId id="259" r:id="rId9"/>
    <p:sldId id="272" r:id="rId10"/>
    <p:sldId id="276" r:id="rId11"/>
    <p:sldId id="277" r:id="rId12"/>
    <p:sldId id="278" r:id="rId13"/>
    <p:sldId id="279" r:id="rId14"/>
    <p:sldId id="270" r:id="rId15"/>
    <p:sldId id="280" r:id="rId16"/>
    <p:sldId id="274" r:id="rId17"/>
    <p:sldId id="261" r:id="rId18"/>
    <p:sldId id="267" r:id="rId19"/>
    <p:sldId id="264" r:id="rId20"/>
    <p:sldId id="265" r:id="rId21"/>
    <p:sldId id="26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80" autoAdjust="0"/>
    <p:restoredTop sz="94660"/>
  </p:normalViewPr>
  <p:slideViewPr>
    <p:cSldViewPr snapToGrid="0">
      <p:cViewPr varScale="1">
        <p:scale>
          <a:sx n="90" d="100"/>
          <a:sy n="90" d="100"/>
        </p:scale>
        <p:origin x="39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A1F4CD-0708-4339-A47D-25F76AEDB4DB}" type="doc">
      <dgm:prSet loTypeId="urn:microsoft.com/office/officeart/2005/8/layout/orgChart1" loCatId="hierarchy" qsTypeId="urn:microsoft.com/office/officeart/2005/8/quickstyle/simple3" qsCatId="simple" csTypeId="urn:microsoft.com/office/officeart/2005/8/colors/colorful4" csCatId="colorful" phldr="1"/>
      <dgm:spPr/>
      <dgm:t>
        <a:bodyPr/>
        <a:lstStyle/>
        <a:p>
          <a:endParaRPr lang="en-US"/>
        </a:p>
      </dgm:t>
    </dgm:pt>
    <dgm:pt modelId="{2EA33616-6C58-403A-899C-3B7D55F71B27}">
      <dgm:prSet phldrT="[Text]" custT="1"/>
      <dgm:spPr>
        <a:gradFill rotWithShape="0">
          <a:gsLst>
            <a:gs pos="0">
              <a:schemeClr val="accent1"/>
            </a:gs>
            <a:gs pos="100000">
              <a:schemeClr val="accent3">
                <a:hueOff val="0"/>
                <a:satOff val="0"/>
                <a:lumOff val="0"/>
                <a:alphaOff val="0"/>
                <a:tint val="78000"/>
                <a:alpha val="92000"/>
                <a:satMod val="109000"/>
                <a:lumMod val="100000"/>
              </a:schemeClr>
            </a:gs>
          </a:gsLst>
        </a:gradFill>
      </dgm:spPr>
      <dgm:t>
        <a:bodyPr/>
        <a:lstStyle/>
        <a:p>
          <a:r>
            <a:rPr lang="en-US" sz="1600" b="1" dirty="0">
              <a:solidFill>
                <a:schemeClr val="tx1"/>
              </a:solidFill>
            </a:rPr>
            <a:t>Programs</a:t>
          </a:r>
        </a:p>
      </dgm:t>
    </dgm:pt>
    <dgm:pt modelId="{D5F52E3B-7BE2-4E80-90FF-8306A17CFF8A}" type="parTrans" cxnId="{B5368AB3-6A09-4986-8A56-83DA555636EB}">
      <dgm:prSet/>
      <dgm:spPr/>
      <dgm:t>
        <a:bodyPr/>
        <a:lstStyle/>
        <a:p>
          <a:endParaRPr lang="en-US" sz="1200"/>
        </a:p>
      </dgm:t>
    </dgm:pt>
    <dgm:pt modelId="{163CC27F-84E5-444B-8EA9-ABC32484E352}" type="sibTrans" cxnId="{B5368AB3-6A09-4986-8A56-83DA555636EB}">
      <dgm:prSet/>
      <dgm:spPr/>
      <dgm:t>
        <a:bodyPr/>
        <a:lstStyle/>
        <a:p>
          <a:endParaRPr lang="en-US" sz="1200"/>
        </a:p>
      </dgm:t>
    </dgm:pt>
    <dgm:pt modelId="{0518F379-9B76-4D24-9528-ABF29A5CC0F7}">
      <dgm:prSet phldrT="[Text]" custT="1"/>
      <dgm:spPr/>
      <dgm:t>
        <a:bodyPr/>
        <a:lstStyle/>
        <a:p>
          <a:r>
            <a:rPr lang="en-US" sz="1400" dirty="0"/>
            <a:t>Housing</a:t>
          </a:r>
        </a:p>
      </dgm:t>
    </dgm:pt>
    <dgm:pt modelId="{DE416E60-CF12-4738-8056-F98A479FE49F}" type="parTrans" cxnId="{DC6C29E2-CB45-4A25-A817-0402689C31A5}">
      <dgm:prSet/>
      <dgm:spPr/>
      <dgm:t>
        <a:bodyPr/>
        <a:lstStyle/>
        <a:p>
          <a:endParaRPr lang="en-US" sz="1200"/>
        </a:p>
      </dgm:t>
    </dgm:pt>
    <dgm:pt modelId="{BE12FF9A-AA6D-4E26-8169-D66AD7FF6FB4}" type="sibTrans" cxnId="{DC6C29E2-CB45-4A25-A817-0402689C31A5}">
      <dgm:prSet/>
      <dgm:spPr/>
      <dgm:t>
        <a:bodyPr/>
        <a:lstStyle/>
        <a:p>
          <a:endParaRPr lang="en-US" sz="1200"/>
        </a:p>
      </dgm:t>
    </dgm:pt>
    <dgm:pt modelId="{FF099EF7-321E-45BF-AED6-CB0900C8341A}">
      <dgm:prSet phldrT="[Text]" custT="1"/>
      <dgm:spPr/>
      <dgm:t>
        <a:bodyPr/>
        <a:lstStyle/>
        <a:p>
          <a:r>
            <a:rPr lang="en-US" sz="1400" dirty="0"/>
            <a:t>Outreach</a:t>
          </a:r>
        </a:p>
      </dgm:t>
    </dgm:pt>
    <dgm:pt modelId="{77A2F5FD-58D1-4D68-BCF2-D7F56AB792AB}" type="parTrans" cxnId="{98272939-6EB7-44C7-AD4D-4C03F6589210}">
      <dgm:prSet/>
      <dgm:spPr/>
      <dgm:t>
        <a:bodyPr/>
        <a:lstStyle/>
        <a:p>
          <a:endParaRPr lang="en-US" sz="1200"/>
        </a:p>
      </dgm:t>
    </dgm:pt>
    <dgm:pt modelId="{46290DE6-CD0C-4A93-A40F-C405E9AA9A19}" type="sibTrans" cxnId="{98272939-6EB7-44C7-AD4D-4C03F6589210}">
      <dgm:prSet/>
      <dgm:spPr/>
      <dgm:t>
        <a:bodyPr/>
        <a:lstStyle/>
        <a:p>
          <a:endParaRPr lang="en-US" sz="1200"/>
        </a:p>
      </dgm:t>
    </dgm:pt>
    <dgm:pt modelId="{BD7BF20F-CF90-4343-9B85-CDA889B3002C}">
      <dgm:prSet phldrT="[Text]" custT="1"/>
      <dgm:spPr/>
      <dgm:t>
        <a:bodyPr/>
        <a:lstStyle/>
        <a:p>
          <a:r>
            <a:rPr lang="en-US" sz="1400" dirty="0"/>
            <a:t>Community support</a:t>
          </a:r>
        </a:p>
      </dgm:t>
    </dgm:pt>
    <dgm:pt modelId="{9C69C267-C2CE-4680-BA9C-7D9CFB04DA07}" type="parTrans" cxnId="{65A88E62-253F-48E4-BD53-994D57C9A934}">
      <dgm:prSet/>
      <dgm:spPr/>
      <dgm:t>
        <a:bodyPr/>
        <a:lstStyle/>
        <a:p>
          <a:endParaRPr lang="en-US" sz="1200"/>
        </a:p>
      </dgm:t>
    </dgm:pt>
    <dgm:pt modelId="{B4A20142-C051-4F96-B98C-A88ED3B173C3}" type="sibTrans" cxnId="{65A88E62-253F-48E4-BD53-994D57C9A934}">
      <dgm:prSet/>
      <dgm:spPr/>
      <dgm:t>
        <a:bodyPr/>
        <a:lstStyle/>
        <a:p>
          <a:endParaRPr lang="en-US" sz="1200"/>
        </a:p>
      </dgm:t>
    </dgm:pt>
    <dgm:pt modelId="{BA884887-DAB9-40EF-B210-013F8580F0AC}">
      <dgm:prSet phldrT="[Text]" custT="1"/>
      <dgm:spPr/>
      <dgm:t>
        <a:bodyPr/>
        <a:lstStyle/>
        <a:p>
          <a:r>
            <a:rPr lang="en-US" sz="1400" dirty="0"/>
            <a:t>Home Share</a:t>
          </a:r>
        </a:p>
      </dgm:t>
    </dgm:pt>
    <dgm:pt modelId="{441267FB-F671-4CDA-A935-38DB662BEC19}" type="parTrans" cxnId="{D4353F35-47C6-4322-8ACD-FBF21F2E9B79}">
      <dgm:prSet/>
      <dgm:spPr/>
      <dgm:t>
        <a:bodyPr/>
        <a:lstStyle/>
        <a:p>
          <a:endParaRPr lang="en-US" sz="1200"/>
        </a:p>
      </dgm:t>
    </dgm:pt>
    <dgm:pt modelId="{A0817886-1F54-4253-B827-73561DB71E0E}" type="sibTrans" cxnId="{D4353F35-47C6-4322-8ACD-FBF21F2E9B79}">
      <dgm:prSet/>
      <dgm:spPr/>
      <dgm:t>
        <a:bodyPr/>
        <a:lstStyle/>
        <a:p>
          <a:endParaRPr lang="en-US" sz="1200"/>
        </a:p>
      </dgm:t>
    </dgm:pt>
    <dgm:pt modelId="{A23E3DD3-84C7-4F1A-A7EB-38BFC37D2455}">
      <dgm:prSet phldrT="[Text]" custT="1"/>
      <dgm:spPr/>
      <dgm:t>
        <a:bodyPr/>
        <a:lstStyle/>
        <a:p>
          <a:r>
            <a:rPr lang="en-US" sz="1400" dirty="0"/>
            <a:t>Volunteer</a:t>
          </a:r>
        </a:p>
      </dgm:t>
    </dgm:pt>
    <dgm:pt modelId="{6498817C-9826-4FBA-BCEC-41614DC91838}" type="parTrans" cxnId="{CC32D3BE-D3B3-4320-A280-FE481D4240AD}">
      <dgm:prSet/>
      <dgm:spPr/>
      <dgm:t>
        <a:bodyPr/>
        <a:lstStyle/>
        <a:p>
          <a:endParaRPr lang="en-US" sz="1200"/>
        </a:p>
      </dgm:t>
    </dgm:pt>
    <dgm:pt modelId="{2D13F887-1444-4980-A5FC-C923C8370102}" type="sibTrans" cxnId="{CC32D3BE-D3B3-4320-A280-FE481D4240AD}">
      <dgm:prSet/>
      <dgm:spPr/>
      <dgm:t>
        <a:bodyPr/>
        <a:lstStyle/>
        <a:p>
          <a:endParaRPr lang="en-US" sz="1200"/>
        </a:p>
      </dgm:t>
    </dgm:pt>
    <dgm:pt modelId="{BB0CF65D-E5BB-B54A-8B58-9F5310448655}">
      <dgm:prSet custT="1"/>
      <dgm:spPr/>
      <dgm:t>
        <a:bodyPr/>
        <a:lstStyle/>
        <a:p>
          <a:r>
            <a:rPr lang="en-US" sz="1400" dirty="0"/>
            <a:t>Food</a:t>
          </a:r>
          <a:r>
            <a:rPr lang="en-US" sz="1400" baseline="0" dirty="0"/>
            <a:t> Security</a:t>
          </a:r>
          <a:endParaRPr lang="en-US" sz="1400" dirty="0"/>
        </a:p>
      </dgm:t>
    </dgm:pt>
    <dgm:pt modelId="{3176905D-534D-604D-AB15-5599A1BF18A3}" type="parTrans" cxnId="{1BA4DAB1-F033-704B-A1B2-A4325B519A83}">
      <dgm:prSet/>
      <dgm:spPr/>
      <dgm:t>
        <a:bodyPr/>
        <a:lstStyle/>
        <a:p>
          <a:endParaRPr lang="en-US"/>
        </a:p>
      </dgm:t>
    </dgm:pt>
    <dgm:pt modelId="{B16C6295-1DFB-9D48-ABD3-CD9444F107C8}" type="sibTrans" cxnId="{1BA4DAB1-F033-704B-A1B2-A4325B519A83}">
      <dgm:prSet/>
      <dgm:spPr/>
      <dgm:t>
        <a:bodyPr/>
        <a:lstStyle/>
        <a:p>
          <a:endParaRPr lang="en-US"/>
        </a:p>
      </dgm:t>
    </dgm:pt>
    <dgm:pt modelId="{571B0C5F-007B-8D4D-B909-9EE9222CC627}">
      <dgm:prSet custT="1"/>
      <dgm:spPr/>
      <dgm:t>
        <a:bodyPr/>
        <a:lstStyle/>
        <a:p>
          <a:r>
            <a:rPr lang="en-US" sz="1400" dirty="0"/>
            <a:t>Recreation</a:t>
          </a:r>
        </a:p>
      </dgm:t>
    </dgm:pt>
    <dgm:pt modelId="{59E38529-978C-0C40-A967-1BB283DA5067}" type="parTrans" cxnId="{6475E6F7-C962-CE46-958B-5A80E6B97AEE}">
      <dgm:prSet/>
      <dgm:spPr/>
      <dgm:t>
        <a:bodyPr/>
        <a:lstStyle/>
        <a:p>
          <a:endParaRPr lang="en-US"/>
        </a:p>
      </dgm:t>
    </dgm:pt>
    <dgm:pt modelId="{857517D0-2B88-8C47-B702-D01A0D911253}" type="sibTrans" cxnId="{6475E6F7-C962-CE46-958B-5A80E6B97AEE}">
      <dgm:prSet/>
      <dgm:spPr/>
      <dgm:t>
        <a:bodyPr/>
        <a:lstStyle/>
        <a:p>
          <a:endParaRPr lang="en-US"/>
        </a:p>
      </dgm:t>
    </dgm:pt>
    <dgm:pt modelId="{1049F773-CB2C-234F-B3F4-740F97D8423D}">
      <dgm:prSet/>
      <dgm:spPr/>
      <dgm:t>
        <a:bodyPr/>
        <a:lstStyle/>
        <a:p>
          <a:pPr rtl="0"/>
          <a:r>
            <a:rPr lang="en-US" dirty="0"/>
            <a:t>Director of Programs &amp; Services</a:t>
          </a:r>
        </a:p>
      </dgm:t>
    </dgm:pt>
    <dgm:pt modelId="{4FDEA313-5253-AF4F-A5ED-11CD2E9FAD6E}" type="parTrans" cxnId="{6443C506-E04A-0442-9ED0-A30ADCBF3F1F}">
      <dgm:prSet/>
      <dgm:spPr/>
      <dgm:t>
        <a:bodyPr/>
        <a:lstStyle/>
        <a:p>
          <a:endParaRPr lang="en-US"/>
        </a:p>
      </dgm:t>
    </dgm:pt>
    <dgm:pt modelId="{F17CB137-599C-9241-BF17-C533BD13F1AE}" type="sibTrans" cxnId="{6443C506-E04A-0442-9ED0-A30ADCBF3F1F}">
      <dgm:prSet/>
      <dgm:spPr/>
      <dgm:t>
        <a:bodyPr/>
        <a:lstStyle/>
        <a:p>
          <a:endParaRPr lang="en-US"/>
        </a:p>
      </dgm:t>
    </dgm:pt>
    <dgm:pt modelId="{07EEE989-BC99-9746-9EA8-F2BED8789DF9}">
      <dgm:prSet custT="1"/>
      <dgm:spPr/>
      <dgm:t>
        <a:bodyPr/>
        <a:lstStyle/>
        <a:p>
          <a:pPr rtl="0"/>
          <a:r>
            <a:rPr lang="en-US" sz="1400" dirty="0"/>
            <a:t>Executive Director</a:t>
          </a:r>
        </a:p>
      </dgm:t>
    </dgm:pt>
    <dgm:pt modelId="{604CED50-ECB5-574C-9428-06E321CCF4E7}" type="parTrans" cxnId="{47821751-254C-5A43-B5C6-63D184C31D1B}">
      <dgm:prSet/>
      <dgm:spPr/>
      <dgm:t>
        <a:bodyPr/>
        <a:lstStyle/>
        <a:p>
          <a:endParaRPr lang="en-US"/>
        </a:p>
      </dgm:t>
    </dgm:pt>
    <dgm:pt modelId="{5417D992-27E6-5146-A6DE-7764AE094112}" type="sibTrans" cxnId="{47821751-254C-5A43-B5C6-63D184C31D1B}">
      <dgm:prSet/>
      <dgm:spPr/>
      <dgm:t>
        <a:bodyPr/>
        <a:lstStyle/>
        <a:p>
          <a:endParaRPr lang="en-US"/>
        </a:p>
      </dgm:t>
    </dgm:pt>
    <dgm:pt modelId="{F0C866EE-9FB7-5C4C-8661-24B6926A6AEB}">
      <dgm:prSet custT="1"/>
      <dgm:spPr/>
      <dgm:t>
        <a:bodyPr/>
        <a:lstStyle/>
        <a:p>
          <a:pPr rtl="0"/>
          <a:r>
            <a:rPr lang="en-US" sz="1600" b="1" dirty="0"/>
            <a:t>BOARD OF DIRECTORS</a:t>
          </a:r>
        </a:p>
      </dgm:t>
    </dgm:pt>
    <dgm:pt modelId="{2F1A6D09-0EE6-F643-9E72-5A709503319A}" type="parTrans" cxnId="{D777EE9E-7069-B04F-BF0F-61EFB514B689}">
      <dgm:prSet/>
      <dgm:spPr/>
      <dgm:t>
        <a:bodyPr/>
        <a:lstStyle/>
        <a:p>
          <a:endParaRPr lang="en-US"/>
        </a:p>
      </dgm:t>
    </dgm:pt>
    <dgm:pt modelId="{15B7F1CA-E2C2-C349-B4B7-3CAAF0D7370A}" type="sibTrans" cxnId="{D777EE9E-7069-B04F-BF0F-61EFB514B689}">
      <dgm:prSet/>
      <dgm:spPr/>
      <dgm:t>
        <a:bodyPr/>
        <a:lstStyle/>
        <a:p>
          <a:endParaRPr lang="en-US"/>
        </a:p>
      </dgm:t>
    </dgm:pt>
    <dgm:pt modelId="{B918297C-A972-2A4B-9741-7BA8AC69216C}">
      <dgm:prSet/>
      <dgm:spPr/>
      <dgm:t>
        <a:bodyPr/>
        <a:lstStyle/>
        <a:p>
          <a:pPr rtl="0"/>
          <a:r>
            <a:rPr lang="en-US" dirty="0"/>
            <a:t>Accounting&amp; Finance</a:t>
          </a:r>
        </a:p>
      </dgm:t>
    </dgm:pt>
    <dgm:pt modelId="{69556FFE-DACD-9046-84B8-DE1995C1B362}" type="parTrans" cxnId="{06203C81-C96D-1A4A-87B8-110CEAF4921A}">
      <dgm:prSet/>
      <dgm:spPr/>
      <dgm:t>
        <a:bodyPr/>
        <a:lstStyle/>
        <a:p>
          <a:endParaRPr lang="en-US"/>
        </a:p>
      </dgm:t>
    </dgm:pt>
    <dgm:pt modelId="{9F0EAE6E-ADA0-414B-9FA8-4756237CC36A}" type="sibTrans" cxnId="{06203C81-C96D-1A4A-87B8-110CEAF4921A}">
      <dgm:prSet/>
      <dgm:spPr/>
      <dgm:t>
        <a:bodyPr/>
        <a:lstStyle/>
        <a:p>
          <a:endParaRPr lang="en-US"/>
        </a:p>
      </dgm:t>
    </dgm:pt>
    <dgm:pt modelId="{5B222544-7C27-2D4A-AE1B-8F8673A94140}">
      <dgm:prSet/>
      <dgm:spPr/>
      <dgm:t>
        <a:bodyPr/>
        <a:lstStyle/>
        <a:p>
          <a:pPr rtl="0"/>
          <a:r>
            <a:rPr lang="en-US" dirty="0"/>
            <a:t>Human Resources</a:t>
          </a:r>
        </a:p>
      </dgm:t>
    </dgm:pt>
    <dgm:pt modelId="{4001D55D-B5DE-C548-8C70-79E1A9A93F32}" type="parTrans" cxnId="{0B5EA775-6609-9A44-B27C-34CE522D0909}">
      <dgm:prSet/>
      <dgm:spPr/>
      <dgm:t>
        <a:bodyPr/>
        <a:lstStyle/>
        <a:p>
          <a:endParaRPr lang="en-US"/>
        </a:p>
      </dgm:t>
    </dgm:pt>
    <dgm:pt modelId="{DE225170-4346-6544-9390-C516F4F79E29}" type="sibTrans" cxnId="{0B5EA775-6609-9A44-B27C-34CE522D0909}">
      <dgm:prSet/>
      <dgm:spPr/>
      <dgm:t>
        <a:bodyPr/>
        <a:lstStyle/>
        <a:p>
          <a:endParaRPr lang="en-US"/>
        </a:p>
      </dgm:t>
    </dgm:pt>
    <dgm:pt modelId="{BB17395E-43B7-7C47-883E-3702D6E94483}">
      <dgm:prSet/>
      <dgm:spPr/>
      <dgm:t>
        <a:bodyPr/>
        <a:lstStyle/>
        <a:p>
          <a:pPr rtl="0"/>
          <a:r>
            <a:rPr lang="en-US" dirty="0"/>
            <a:t>Emergency Housing</a:t>
          </a:r>
        </a:p>
        <a:p>
          <a:pPr rtl="0"/>
          <a:r>
            <a:rPr lang="en-US" dirty="0"/>
            <a:t>Supportive Housing</a:t>
          </a:r>
        </a:p>
      </dgm:t>
    </dgm:pt>
    <dgm:pt modelId="{4A4CC0F6-D8B8-7E44-AE6D-E51B4852B5A0}" type="parTrans" cxnId="{42EA5FE0-F077-B845-B51D-BD4127BD928E}">
      <dgm:prSet/>
      <dgm:spPr/>
      <dgm:t>
        <a:bodyPr/>
        <a:lstStyle/>
        <a:p>
          <a:endParaRPr lang="en-US"/>
        </a:p>
      </dgm:t>
    </dgm:pt>
    <dgm:pt modelId="{28693CC9-6595-2848-B2F3-7833D817F02F}" type="sibTrans" cxnId="{42EA5FE0-F077-B845-B51D-BD4127BD928E}">
      <dgm:prSet/>
      <dgm:spPr/>
      <dgm:t>
        <a:bodyPr/>
        <a:lstStyle/>
        <a:p>
          <a:endParaRPr lang="en-US"/>
        </a:p>
      </dgm:t>
    </dgm:pt>
    <dgm:pt modelId="{1BB135F9-87C0-4A4F-A7ED-04DF32F0A853}">
      <dgm:prSet/>
      <dgm:spPr/>
      <dgm:t>
        <a:bodyPr/>
        <a:lstStyle/>
        <a:p>
          <a:pPr rtl="0"/>
          <a:r>
            <a:rPr lang="en-US" dirty="0"/>
            <a:t>Transportation</a:t>
          </a:r>
        </a:p>
      </dgm:t>
    </dgm:pt>
    <dgm:pt modelId="{9231AADC-83BA-DC44-B258-FEA1D0292144}" type="parTrans" cxnId="{F7C3439A-811E-6D47-8F6D-4E0A4C1314C5}">
      <dgm:prSet/>
      <dgm:spPr/>
      <dgm:t>
        <a:bodyPr/>
        <a:lstStyle/>
        <a:p>
          <a:endParaRPr lang="en-US"/>
        </a:p>
      </dgm:t>
    </dgm:pt>
    <dgm:pt modelId="{EB10C754-8112-6743-ACFB-3D2A4012728C}" type="sibTrans" cxnId="{F7C3439A-811E-6D47-8F6D-4E0A4C1314C5}">
      <dgm:prSet/>
      <dgm:spPr/>
      <dgm:t>
        <a:bodyPr/>
        <a:lstStyle/>
        <a:p>
          <a:endParaRPr lang="en-US"/>
        </a:p>
      </dgm:t>
    </dgm:pt>
    <dgm:pt modelId="{2A914B15-BF7F-954F-9089-F0C973213053}">
      <dgm:prSet custT="1"/>
      <dgm:spPr/>
      <dgm:t>
        <a:bodyPr/>
        <a:lstStyle/>
        <a:p>
          <a:pPr rtl="0"/>
          <a:r>
            <a:rPr lang="en-US" sz="1200" dirty="0"/>
            <a:t>Health &amp; Community Wellness</a:t>
          </a:r>
        </a:p>
        <a:p>
          <a:pPr rtl="0"/>
          <a:r>
            <a:rPr lang="en-US" sz="1200" dirty="0"/>
            <a:t>Housing Support</a:t>
          </a:r>
        </a:p>
        <a:p>
          <a:pPr rtl="0"/>
          <a:r>
            <a:rPr lang="en-US" sz="1200" dirty="0"/>
            <a:t>Homelessness Prevention</a:t>
          </a:r>
        </a:p>
      </dgm:t>
    </dgm:pt>
    <dgm:pt modelId="{BB4FED12-E81E-EF4B-9ACC-C170D9DC1A9D}" type="parTrans" cxnId="{0B8F85F9-1EDB-F840-8574-30B16D2C1151}">
      <dgm:prSet/>
      <dgm:spPr/>
      <dgm:t>
        <a:bodyPr/>
        <a:lstStyle/>
        <a:p>
          <a:endParaRPr lang="en-US"/>
        </a:p>
      </dgm:t>
    </dgm:pt>
    <dgm:pt modelId="{8C17755E-C0B6-8C43-8F5C-C6137B2D35AE}" type="sibTrans" cxnId="{0B8F85F9-1EDB-F840-8574-30B16D2C1151}">
      <dgm:prSet/>
      <dgm:spPr/>
      <dgm:t>
        <a:bodyPr/>
        <a:lstStyle/>
        <a:p>
          <a:endParaRPr lang="en-US"/>
        </a:p>
      </dgm:t>
    </dgm:pt>
    <dgm:pt modelId="{BE809DCD-C791-4D06-B74E-636465068ABF}" type="pres">
      <dgm:prSet presAssocID="{6EA1F4CD-0708-4339-A47D-25F76AEDB4DB}" presName="hierChild1" presStyleCnt="0">
        <dgm:presLayoutVars>
          <dgm:orgChart val="1"/>
          <dgm:chPref val="1"/>
          <dgm:dir/>
          <dgm:animOne val="branch"/>
          <dgm:animLvl val="lvl"/>
          <dgm:resizeHandles/>
        </dgm:presLayoutVars>
      </dgm:prSet>
      <dgm:spPr/>
    </dgm:pt>
    <dgm:pt modelId="{A679799C-7729-1D4B-8B40-374C96A17A7E}" type="pres">
      <dgm:prSet presAssocID="{F0C866EE-9FB7-5C4C-8661-24B6926A6AEB}" presName="hierRoot1" presStyleCnt="0">
        <dgm:presLayoutVars>
          <dgm:hierBranch/>
        </dgm:presLayoutVars>
      </dgm:prSet>
      <dgm:spPr/>
    </dgm:pt>
    <dgm:pt modelId="{1DD82646-1622-7F49-84A5-51CD1C36CFA7}" type="pres">
      <dgm:prSet presAssocID="{F0C866EE-9FB7-5C4C-8661-24B6926A6AEB}" presName="rootComposite1" presStyleCnt="0"/>
      <dgm:spPr/>
    </dgm:pt>
    <dgm:pt modelId="{FAE942F4-5557-BF47-8BEA-089B0094DC0B}" type="pres">
      <dgm:prSet presAssocID="{F0C866EE-9FB7-5C4C-8661-24B6926A6AEB}" presName="rootText1" presStyleLbl="node0" presStyleIdx="0" presStyleCnt="1" custScaleX="693223" custScaleY="126018" custLinFactX="-27718" custLinFactNeighborX="-100000" custLinFactNeighborY="-258">
        <dgm:presLayoutVars>
          <dgm:chPref val="3"/>
        </dgm:presLayoutVars>
      </dgm:prSet>
      <dgm:spPr/>
    </dgm:pt>
    <dgm:pt modelId="{88331F51-EFCB-0D47-B3FC-1E42C7CC9D5F}" type="pres">
      <dgm:prSet presAssocID="{F0C866EE-9FB7-5C4C-8661-24B6926A6AEB}" presName="rootConnector1" presStyleLbl="node1" presStyleIdx="0" presStyleCnt="0"/>
      <dgm:spPr/>
    </dgm:pt>
    <dgm:pt modelId="{0FFAE61B-BB1E-BD46-8787-B64944272DE0}" type="pres">
      <dgm:prSet presAssocID="{F0C866EE-9FB7-5C4C-8661-24B6926A6AEB}" presName="hierChild2" presStyleCnt="0"/>
      <dgm:spPr/>
    </dgm:pt>
    <dgm:pt modelId="{30CF0EFF-9C10-4A4F-8C7A-AA44A9DD668F}" type="pres">
      <dgm:prSet presAssocID="{604CED50-ECB5-574C-9428-06E321CCF4E7}" presName="Name35" presStyleLbl="parChTrans1D2" presStyleIdx="0" presStyleCnt="1"/>
      <dgm:spPr/>
    </dgm:pt>
    <dgm:pt modelId="{1407C12E-B9D9-9447-AA9D-216E3627D03F}" type="pres">
      <dgm:prSet presAssocID="{07EEE989-BC99-9746-9EA8-F2BED8789DF9}" presName="hierRoot2" presStyleCnt="0">
        <dgm:presLayoutVars>
          <dgm:hierBranch val="init"/>
        </dgm:presLayoutVars>
      </dgm:prSet>
      <dgm:spPr/>
    </dgm:pt>
    <dgm:pt modelId="{3E6BAF32-1DD6-DB43-8B1C-2EF8D74A148C}" type="pres">
      <dgm:prSet presAssocID="{07EEE989-BC99-9746-9EA8-F2BED8789DF9}" presName="rootComposite" presStyleCnt="0"/>
      <dgm:spPr/>
    </dgm:pt>
    <dgm:pt modelId="{A66C85AC-8456-C844-A5F5-3A83EBB41A3F}" type="pres">
      <dgm:prSet presAssocID="{07EEE989-BC99-9746-9EA8-F2BED8789DF9}" presName="rootText" presStyleLbl="node2" presStyleIdx="0" presStyleCnt="1" custScaleX="258139" custScaleY="132975" custLinFactX="-27718" custLinFactNeighborX="-100000" custLinFactNeighborY="5206">
        <dgm:presLayoutVars>
          <dgm:chPref val="3"/>
        </dgm:presLayoutVars>
      </dgm:prSet>
      <dgm:spPr/>
    </dgm:pt>
    <dgm:pt modelId="{EB399CCB-AC33-1C40-8C9C-970CBDBEC3FD}" type="pres">
      <dgm:prSet presAssocID="{07EEE989-BC99-9746-9EA8-F2BED8789DF9}" presName="rootConnector" presStyleLbl="node2" presStyleIdx="0" presStyleCnt="1"/>
      <dgm:spPr/>
    </dgm:pt>
    <dgm:pt modelId="{1C72849C-188C-604F-B714-452C5351239E}" type="pres">
      <dgm:prSet presAssocID="{07EEE989-BC99-9746-9EA8-F2BED8789DF9}" presName="hierChild4" presStyleCnt="0"/>
      <dgm:spPr/>
    </dgm:pt>
    <dgm:pt modelId="{D445AB7F-A10B-2B46-86F4-A64DC5F906FD}" type="pres">
      <dgm:prSet presAssocID="{4FDEA313-5253-AF4F-A5ED-11CD2E9FAD6E}" presName="Name37" presStyleLbl="parChTrans1D3" presStyleIdx="0" presStyleCnt="3"/>
      <dgm:spPr/>
    </dgm:pt>
    <dgm:pt modelId="{D8BE1A75-1DF3-204B-A8DF-CBA8B74B318E}" type="pres">
      <dgm:prSet presAssocID="{1049F773-CB2C-234F-B3F4-740F97D8423D}" presName="hierRoot2" presStyleCnt="0">
        <dgm:presLayoutVars>
          <dgm:hierBranch val="init"/>
        </dgm:presLayoutVars>
      </dgm:prSet>
      <dgm:spPr/>
    </dgm:pt>
    <dgm:pt modelId="{8F502F44-08F0-E448-8675-4FB3F15D3F69}" type="pres">
      <dgm:prSet presAssocID="{1049F773-CB2C-234F-B3F4-740F97D8423D}" presName="rootComposite" presStyleCnt="0"/>
      <dgm:spPr/>
    </dgm:pt>
    <dgm:pt modelId="{0B475B7B-0F69-704F-9047-985038660F61}" type="pres">
      <dgm:prSet presAssocID="{1049F773-CB2C-234F-B3F4-740F97D8423D}" presName="rootText" presStyleLbl="node3" presStyleIdx="0" presStyleCnt="3" custScaleX="159356" custScaleY="118849" custLinFactX="-98997" custLinFactNeighborX="-100000" custLinFactNeighborY="7343">
        <dgm:presLayoutVars>
          <dgm:chPref val="3"/>
        </dgm:presLayoutVars>
      </dgm:prSet>
      <dgm:spPr/>
    </dgm:pt>
    <dgm:pt modelId="{E48279D9-2F1F-2549-AB83-1FAF9A7F085B}" type="pres">
      <dgm:prSet presAssocID="{1049F773-CB2C-234F-B3F4-740F97D8423D}" presName="rootConnector" presStyleLbl="node3" presStyleIdx="0" presStyleCnt="3"/>
      <dgm:spPr/>
    </dgm:pt>
    <dgm:pt modelId="{85BFDA3D-18BF-634F-99D7-57A632E7AD10}" type="pres">
      <dgm:prSet presAssocID="{1049F773-CB2C-234F-B3F4-740F97D8423D}" presName="hierChild4" presStyleCnt="0"/>
      <dgm:spPr/>
    </dgm:pt>
    <dgm:pt modelId="{14BFEACF-0A1B-C347-A5D4-7082111C05A4}" type="pres">
      <dgm:prSet presAssocID="{D5F52E3B-7BE2-4E80-90FF-8306A17CFF8A}" presName="Name37" presStyleLbl="parChTrans1D4" presStyleIdx="0" presStyleCnt="11"/>
      <dgm:spPr/>
    </dgm:pt>
    <dgm:pt modelId="{0401F4F3-E98F-7242-8599-E1A063ADF798}" type="pres">
      <dgm:prSet presAssocID="{2EA33616-6C58-403A-899C-3B7D55F71B27}" presName="hierRoot2" presStyleCnt="0">
        <dgm:presLayoutVars>
          <dgm:hierBranch val="init"/>
        </dgm:presLayoutVars>
      </dgm:prSet>
      <dgm:spPr/>
    </dgm:pt>
    <dgm:pt modelId="{5BE70754-01A3-C646-9830-5E6E1F38AB44}" type="pres">
      <dgm:prSet presAssocID="{2EA33616-6C58-403A-899C-3B7D55F71B27}" presName="rootComposite" presStyleCnt="0"/>
      <dgm:spPr/>
    </dgm:pt>
    <dgm:pt modelId="{C4D2A3FF-1591-6C48-A6E9-81165C95DE42}" type="pres">
      <dgm:prSet presAssocID="{2EA33616-6C58-403A-899C-3B7D55F71B27}" presName="rootText" presStyleLbl="node4" presStyleIdx="0" presStyleCnt="11">
        <dgm:presLayoutVars>
          <dgm:chPref val="3"/>
        </dgm:presLayoutVars>
      </dgm:prSet>
      <dgm:spPr/>
    </dgm:pt>
    <dgm:pt modelId="{8AB5C8A4-D7A7-D949-A169-07B5AB186A17}" type="pres">
      <dgm:prSet presAssocID="{2EA33616-6C58-403A-899C-3B7D55F71B27}" presName="rootConnector" presStyleLbl="node4" presStyleIdx="0" presStyleCnt="11"/>
      <dgm:spPr/>
    </dgm:pt>
    <dgm:pt modelId="{9B77DCF8-B879-E746-8AC8-EFBD196860EA}" type="pres">
      <dgm:prSet presAssocID="{2EA33616-6C58-403A-899C-3B7D55F71B27}" presName="hierChild4" presStyleCnt="0"/>
      <dgm:spPr/>
    </dgm:pt>
    <dgm:pt modelId="{9B5EC859-7248-4FBE-AAC0-34E59A4B5E3A}" type="pres">
      <dgm:prSet presAssocID="{DE416E60-CF12-4738-8056-F98A479FE49F}" presName="Name37" presStyleLbl="parChTrans1D4" presStyleIdx="1" presStyleCnt="11"/>
      <dgm:spPr/>
    </dgm:pt>
    <dgm:pt modelId="{DABCF168-8197-4DA5-94C4-057CBDCE17AB}" type="pres">
      <dgm:prSet presAssocID="{0518F379-9B76-4D24-9528-ABF29A5CC0F7}" presName="hierRoot2" presStyleCnt="0">
        <dgm:presLayoutVars>
          <dgm:hierBranch val="init"/>
        </dgm:presLayoutVars>
      </dgm:prSet>
      <dgm:spPr/>
    </dgm:pt>
    <dgm:pt modelId="{C69B29FC-971D-497C-B303-CC11DC38A35E}" type="pres">
      <dgm:prSet presAssocID="{0518F379-9B76-4D24-9528-ABF29A5CC0F7}" presName="rootComposite" presStyleCnt="0"/>
      <dgm:spPr/>
    </dgm:pt>
    <dgm:pt modelId="{EB12E4D8-E7F1-4C62-B520-31141AFC5A55}" type="pres">
      <dgm:prSet presAssocID="{0518F379-9B76-4D24-9528-ABF29A5CC0F7}" presName="rootText" presStyleLbl="node4" presStyleIdx="1" presStyleCnt="11" custScaleX="88853" custScaleY="74729" custLinFactNeighborX="-20307" custLinFactNeighborY="14615">
        <dgm:presLayoutVars>
          <dgm:chPref val="3"/>
        </dgm:presLayoutVars>
      </dgm:prSet>
      <dgm:spPr/>
    </dgm:pt>
    <dgm:pt modelId="{F49C7E02-ADF7-47A9-B251-A05DCA6DCBF0}" type="pres">
      <dgm:prSet presAssocID="{0518F379-9B76-4D24-9528-ABF29A5CC0F7}" presName="rootConnector" presStyleLbl="node4" presStyleIdx="1" presStyleCnt="11"/>
      <dgm:spPr/>
    </dgm:pt>
    <dgm:pt modelId="{7292F90E-15B3-447A-9832-737E5FD6DA66}" type="pres">
      <dgm:prSet presAssocID="{0518F379-9B76-4D24-9528-ABF29A5CC0F7}" presName="hierChild4" presStyleCnt="0"/>
      <dgm:spPr/>
    </dgm:pt>
    <dgm:pt modelId="{32492EF4-DCB9-0C4C-826E-89BC22ACC30B}" type="pres">
      <dgm:prSet presAssocID="{4A4CC0F6-D8B8-7E44-AE6D-E51B4852B5A0}" presName="Name37" presStyleLbl="parChTrans1D4" presStyleIdx="2" presStyleCnt="11"/>
      <dgm:spPr/>
    </dgm:pt>
    <dgm:pt modelId="{40A92B2D-A309-3D40-90D1-21B67A8634BD}" type="pres">
      <dgm:prSet presAssocID="{BB17395E-43B7-7C47-883E-3702D6E94483}" presName="hierRoot2" presStyleCnt="0">
        <dgm:presLayoutVars>
          <dgm:hierBranch val="init"/>
        </dgm:presLayoutVars>
      </dgm:prSet>
      <dgm:spPr/>
    </dgm:pt>
    <dgm:pt modelId="{9B8FDB65-3E8F-1846-94E3-389678DA41B1}" type="pres">
      <dgm:prSet presAssocID="{BB17395E-43B7-7C47-883E-3702D6E94483}" presName="rootComposite" presStyleCnt="0"/>
      <dgm:spPr/>
    </dgm:pt>
    <dgm:pt modelId="{896C7ACE-8607-7C42-9BBD-1B413717FBE9}" type="pres">
      <dgm:prSet presAssocID="{BB17395E-43B7-7C47-883E-3702D6E94483}" presName="rootText" presStyleLbl="node4" presStyleIdx="2" presStyleCnt="11" custScaleX="142171" custLinFactNeighborX="-21085" custLinFactNeighborY="7031">
        <dgm:presLayoutVars>
          <dgm:chPref val="3"/>
        </dgm:presLayoutVars>
      </dgm:prSet>
      <dgm:spPr/>
    </dgm:pt>
    <dgm:pt modelId="{5A4EABE4-6974-F54E-92E9-6D35DAEDDF58}" type="pres">
      <dgm:prSet presAssocID="{BB17395E-43B7-7C47-883E-3702D6E94483}" presName="rootConnector" presStyleLbl="node4" presStyleIdx="2" presStyleCnt="11"/>
      <dgm:spPr/>
    </dgm:pt>
    <dgm:pt modelId="{EF156255-6CD3-DD44-BEAF-54CC950AB31C}" type="pres">
      <dgm:prSet presAssocID="{BB17395E-43B7-7C47-883E-3702D6E94483}" presName="hierChild4" presStyleCnt="0"/>
      <dgm:spPr/>
    </dgm:pt>
    <dgm:pt modelId="{D5B86058-F7EF-8547-AE73-6407DD293EB9}" type="pres">
      <dgm:prSet presAssocID="{BB17395E-43B7-7C47-883E-3702D6E94483}" presName="hierChild5" presStyleCnt="0"/>
      <dgm:spPr/>
    </dgm:pt>
    <dgm:pt modelId="{0FF6E8A5-63F3-4681-8C4F-99EACC836F0B}" type="pres">
      <dgm:prSet presAssocID="{0518F379-9B76-4D24-9528-ABF29A5CC0F7}" presName="hierChild5" presStyleCnt="0"/>
      <dgm:spPr/>
    </dgm:pt>
    <dgm:pt modelId="{7B37DF95-E484-4655-938F-CAE68494BDFD}" type="pres">
      <dgm:prSet presAssocID="{77A2F5FD-58D1-4D68-BCF2-D7F56AB792AB}" presName="Name37" presStyleLbl="parChTrans1D4" presStyleIdx="3" presStyleCnt="11"/>
      <dgm:spPr/>
    </dgm:pt>
    <dgm:pt modelId="{76371C25-AFD4-4F33-B421-EB0F14B8F43A}" type="pres">
      <dgm:prSet presAssocID="{FF099EF7-321E-45BF-AED6-CB0900C8341A}" presName="hierRoot2" presStyleCnt="0">
        <dgm:presLayoutVars>
          <dgm:hierBranch val="init"/>
        </dgm:presLayoutVars>
      </dgm:prSet>
      <dgm:spPr/>
    </dgm:pt>
    <dgm:pt modelId="{36C1A4F3-50B6-4717-AC9B-326EAD388097}" type="pres">
      <dgm:prSet presAssocID="{FF099EF7-321E-45BF-AED6-CB0900C8341A}" presName="rootComposite" presStyleCnt="0"/>
      <dgm:spPr/>
    </dgm:pt>
    <dgm:pt modelId="{714D4D66-57CB-44E1-9470-6ECBE1235C2D}" type="pres">
      <dgm:prSet presAssocID="{FF099EF7-321E-45BF-AED6-CB0900C8341A}" presName="rootText" presStyleLbl="node4" presStyleIdx="3" presStyleCnt="11">
        <dgm:presLayoutVars>
          <dgm:chPref val="3"/>
        </dgm:presLayoutVars>
      </dgm:prSet>
      <dgm:spPr/>
    </dgm:pt>
    <dgm:pt modelId="{69DD91BF-AE08-4A50-85AD-0A6AF04AFB88}" type="pres">
      <dgm:prSet presAssocID="{FF099EF7-321E-45BF-AED6-CB0900C8341A}" presName="rootConnector" presStyleLbl="node4" presStyleIdx="3" presStyleCnt="11"/>
      <dgm:spPr/>
    </dgm:pt>
    <dgm:pt modelId="{F5067E9F-CDDD-484A-A776-F2C9CE15B596}" type="pres">
      <dgm:prSet presAssocID="{FF099EF7-321E-45BF-AED6-CB0900C8341A}" presName="hierChild4" presStyleCnt="0"/>
      <dgm:spPr/>
    </dgm:pt>
    <dgm:pt modelId="{9F449BE5-64B7-0F4F-80F9-A50FBDA03DC2}" type="pres">
      <dgm:prSet presAssocID="{BB4FED12-E81E-EF4B-9ACC-C170D9DC1A9D}" presName="Name37" presStyleLbl="parChTrans1D4" presStyleIdx="4" presStyleCnt="11"/>
      <dgm:spPr/>
    </dgm:pt>
    <dgm:pt modelId="{B65254A8-77C6-9941-8453-39DD7834FFFC}" type="pres">
      <dgm:prSet presAssocID="{2A914B15-BF7F-954F-9089-F0C973213053}" presName="hierRoot2" presStyleCnt="0">
        <dgm:presLayoutVars>
          <dgm:hierBranch val="init"/>
        </dgm:presLayoutVars>
      </dgm:prSet>
      <dgm:spPr/>
    </dgm:pt>
    <dgm:pt modelId="{FF87FDF4-5732-8D45-983A-A2C213AA8B9C}" type="pres">
      <dgm:prSet presAssocID="{2A914B15-BF7F-954F-9089-F0C973213053}" presName="rootComposite" presStyleCnt="0"/>
      <dgm:spPr/>
    </dgm:pt>
    <dgm:pt modelId="{F85B6A5C-90EA-AA45-902B-2EA180B1C0FD}" type="pres">
      <dgm:prSet presAssocID="{2A914B15-BF7F-954F-9089-F0C973213053}" presName="rootText" presStyleLbl="node4" presStyleIdx="4" presStyleCnt="11" custScaleX="239848" custScaleY="142836" custLinFactNeighborX="-4207" custLinFactNeighborY="-8631">
        <dgm:presLayoutVars>
          <dgm:chPref val="3"/>
        </dgm:presLayoutVars>
      </dgm:prSet>
      <dgm:spPr/>
    </dgm:pt>
    <dgm:pt modelId="{C2F26B25-D6D4-924B-9CED-E98E198A47DD}" type="pres">
      <dgm:prSet presAssocID="{2A914B15-BF7F-954F-9089-F0C973213053}" presName="rootConnector" presStyleLbl="node4" presStyleIdx="4" presStyleCnt="11"/>
      <dgm:spPr/>
    </dgm:pt>
    <dgm:pt modelId="{B417932F-8FE1-1B40-A1FC-6C7ED5985A1C}" type="pres">
      <dgm:prSet presAssocID="{2A914B15-BF7F-954F-9089-F0C973213053}" presName="hierChild4" presStyleCnt="0"/>
      <dgm:spPr/>
    </dgm:pt>
    <dgm:pt modelId="{8FDAB689-DA22-4947-A24D-EA4C2F39F762}" type="pres">
      <dgm:prSet presAssocID="{2A914B15-BF7F-954F-9089-F0C973213053}" presName="hierChild5" presStyleCnt="0"/>
      <dgm:spPr/>
    </dgm:pt>
    <dgm:pt modelId="{8D6D9E8D-D9DD-4303-8C74-4E298457F1EE}" type="pres">
      <dgm:prSet presAssocID="{FF099EF7-321E-45BF-AED6-CB0900C8341A}" presName="hierChild5" presStyleCnt="0"/>
      <dgm:spPr/>
    </dgm:pt>
    <dgm:pt modelId="{BD96652F-2665-47BF-BB3E-E2EC355D9CE1}" type="pres">
      <dgm:prSet presAssocID="{9C69C267-C2CE-4680-BA9C-7D9CFB04DA07}" presName="Name37" presStyleLbl="parChTrans1D4" presStyleIdx="5" presStyleCnt="11"/>
      <dgm:spPr/>
    </dgm:pt>
    <dgm:pt modelId="{F47D0865-5A91-4C41-B14F-701835B28590}" type="pres">
      <dgm:prSet presAssocID="{BD7BF20F-CF90-4343-9B85-CDA889B3002C}" presName="hierRoot2" presStyleCnt="0">
        <dgm:presLayoutVars>
          <dgm:hierBranch val="init"/>
        </dgm:presLayoutVars>
      </dgm:prSet>
      <dgm:spPr/>
    </dgm:pt>
    <dgm:pt modelId="{10210A00-EB79-4479-8D8D-B0B4F4B812BE}" type="pres">
      <dgm:prSet presAssocID="{BD7BF20F-CF90-4343-9B85-CDA889B3002C}" presName="rootComposite" presStyleCnt="0"/>
      <dgm:spPr/>
    </dgm:pt>
    <dgm:pt modelId="{3BEB44FF-3B5E-42FC-BDCC-734D7F6A2274}" type="pres">
      <dgm:prSet presAssocID="{BD7BF20F-CF90-4343-9B85-CDA889B3002C}" presName="rootText" presStyleLbl="node4" presStyleIdx="5" presStyleCnt="11">
        <dgm:presLayoutVars>
          <dgm:chPref val="3"/>
        </dgm:presLayoutVars>
      </dgm:prSet>
      <dgm:spPr/>
    </dgm:pt>
    <dgm:pt modelId="{E150E4B6-B9A5-4BAC-BBFC-61EB6361091E}" type="pres">
      <dgm:prSet presAssocID="{BD7BF20F-CF90-4343-9B85-CDA889B3002C}" presName="rootConnector" presStyleLbl="node4" presStyleIdx="5" presStyleCnt="11"/>
      <dgm:spPr/>
    </dgm:pt>
    <dgm:pt modelId="{BB2C8C54-396C-447D-8847-B155D85552CB}" type="pres">
      <dgm:prSet presAssocID="{BD7BF20F-CF90-4343-9B85-CDA889B3002C}" presName="hierChild4" presStyleCnt="0"/>
      <dgm:spPr/>
    </dgm:pt>
    <dgm:pt modelId="{17E47251-7D03-402D-BE63-824639AB0472}" type="pres">
      <dgm:prSet presAssocID="{BD7BF20F-CF90-4343-9B85-CDA889B3002C}" presName="hierChild5" presStyleCnt="0"/>
      <dgm:spPr/>
    </dgm:pt>
    <dgm:pt modelId="{4CBFE0D8-3F1F-43EA-B140-6CA244E4CD57}" type="pres">
      <dgm:prSet presAssocID="{441267FB-F671-4CDA-A935-38DB662BEC19}" presName="Name37" presStyleLbl="parChTrans1D4" presStyleIdx="6" presStyleCnt="11"/>
      <dgm:spPr/>
    </dgm:pt>
    <dgm:pt modelId="{35082C41-A70D-44A3-BA44-07AE28FCA15F}" type="pres">
      <dgm:prSet presAssocID="{BA884887-DAB9-40EF-B210-013F8580F0AC}" presName="hierRoot2" presStyleCnt="0">
        <dgm:presLayoutVars>
          <dgm:hierBranch val="init"/>
        </dgm:presLayoutVars>
      </dgm:prSet>
      <dgm:spPr/>
    </dgm:pt>
    <dgm:pt modelId="{E7A3E4B1-5597-461F-8027-C43DE91EBEBC}" type="pres">
      <dgm:prSet presAssocID="{BA884887-DAB9-40EF-B210-013F8580F0AC}" presName="rootComposite" presStyleCnt="0"/>
      <dgm:spPr/>
    </dgm:pt>
    <dgm:pt modelId="{CD28EE2E-A8D3-49C1-9D0D-2FB5B18FD06C}" type="pres">
      <dgm:prSet presAssocID="{BA884887-DAB9-40EF-B210-013F8580F0AC}" presName="rootText" presStyleLbl="node4" presStyleIdx="6" presStyleCnt="11">
        <dgm:presLayoutVars>
          <dgm:chPref val="3"/>
        </dgm:presLayoutVars>
      </dgm:prSet>
      <dgm:spPr/>
    </dgm:pt>
    <dgm:pt modelId="{5D2457A3-228A-410C-BB8F-3F21E6A1BF73}" type="pres">
      <dgm:prSet presAssocID="{BA884887-DAB9-40EF-B210-013F8580F0AC}" presName="rootConnector" presStyleLbl="node4" presStyleIdx="6" presStyleCnt="11"/>
      <dgm:spPr/>
    </dgm:pt>
    <dgm:pt modelId="{6FF2B284-1FE2-4F97-8342-B81C07D39CF6}" type="pres">
      <dgm:prSet presAssocID="{BA884887-DAB9-40EF-B210-013F8580F0AC}" presName="hierChild4" presStyleCnt="0"/>
      <dgm:spPr/>
    </dgm:pt>
    <dgm:pt modelId="{ACBA8EB0-066B-43CB-B2D3-CED3139FB488}" type="pres">
      <dgm:prSet presAssocID="{BA884887-DAB9-40EF-B210-013F8580F0AC}" presName="hierChild5" presStyleCnt="0"/>
      <dgm:spPr/>
    </dgm:pt>
    <dgm:pt modelId="{98C2F332-944C-4E18-B2F6-477E48AACA8A}" type="pres">
      <dgm:prSet presAssocID="{6498817C-9826-4FBA-BCEC-41614DC91838}" presName="Name37" presStyleLbl="parChTrans1D4" presStyleIdx="7" presStyleCnt="11"/>
      <dgm:spPr/>
    </dgm:pt>
    <dgm:pt modelId="{1E264C80-A66B-4712-93FE-7B56CCA56991}" type="pres">
      <dgm:prSet presAssocID="{A23E3DD3-84C7-4F1A-A7EB-38BFC37D2455}" presName="hierRoot2" presStyleCnt="0">
        <dgm:presLayoutVars>
          <dgm:hierBranch val="init"/>
        </dgm:presLayoutVars>
      </dgm:prSet>
      <dgm:spPr/>
    </dgm:pt>
    <dgm:pt modelId="{F9670B42-9B5D-489A-B619-F4C093577FA6}" type="pres">
      <dgm:prSet presAssocID="{A23E3DD3-84C7-4F1A-A7EB-38BFC37D2455}" presName="rootComposite" presStyleCnt="0"/>
      <dgm:spPr/>
    </dgm:pt>
    <dgm:pt modelId="{656D84FE-6DC9-4D63-AC76-2776179517B6}" type="pres">
      <dgm:prSet presAssocID="{A23E3DD3-84C7-4F1A-A7EB-38BFC37D2455}" presName="rootText" presStyleLbl="node4" presStyleIdx="7" presStyleCnt="11">
        <dgm:presLayoutVars>
          <dgm:chPref val="3"/>
        </dgm:presLayoutVars>
      </dgm:prSet>
      <dgm:spPr/>
    </dgm:pt>
    <dgm:pt modelId="{BB2208F1-49D2-4C2F-ABFD-B1FDB3878691}" type="pres">
      <dgm:prSet presAssocID="{A23E3DD3-84C7-4F1A-A7EB-38BFC37D2455}" presName="rootConnector" presStyleLbl="node4" presStyleIdx="7" presStyleCnt="11"/>
      <dgm:spPr/>
    </dgm:pt>
    <dgm:pt modelId="{62DCF4A7-AA59-44E6-BCAE-7803230413D9}" type="pres">
      <dgm:prSet presAssocID="{A23E3DD3-84C7-4F1A-A7EB-38BFC37D2455}" presName="hierChild4" presStyleCnt="0"/>
      <dgm:spPr/>
    </dgm:pt>
    <dgm:pt modelId="{5E42FBEB-1499-43B9-AE16-12C50BAD8CBB}" type="pres">
      <dgm:prSet presAssocID="{A23E3DD3-84C7-4F1A-A7EB-38BFC37D2455}" presName="hierChild5" presStyleCnt="0"/>
      <dgm:spPr/>
    </dgm:pt>
    <dgm:pt modelId="{BD47E046-80FD-6F45-923D-5AC90497BF79}" type="pres">
      <dgm:prSet presAssocID="{3176905D-534D-604D-AB15-5599A1BF18A3}" presName="Name37" presStyleLbl="parChTrans1D4" presStyleIdx="8" presStyleCnt="11"/>
      <dgm:spPr/>
    </dgm:pt>
    <dgm:pt modelId="{B1B758B3-E9AB-6049-80AF-448419E24F1B}" type="pres">
      <dgm:prSet presAssocID="{BB0CF65D-E5BB-B54A-8B58-9F5310448655}" presName="hierRoot2" presStyleCnt="0">
        <dgm:presLayoutVars>
          <dgm:hierBranch val="init"/>
        </dgm:presLayoutVars>
      </dgm:prSet>
      <dgm:spPr/>
    </dgm:pt>
    <dgm:pt modelId="{6F574827-B672-4245-B052-B29CE33F2487}" type="pres">
      <dgm:prSet presAssocID="{BB0CF65D-E5BB-B54A-8B58-9F5310448655}" presName="rootComposite" presStyleCnt="0"/>
      <dgm:spPr/>
    </dgm:pt>
    <dgm:pt modelId="{AC7B89EE-7445-864A-8B12-C9E8F811240F}" type="pres">
      <dgm:prSet presAssocID="{BB0CF65D-E5BB-B54A-8B58-9F5310448655}" presName="rootText" presStyleLbl="node4" presStyleIdx="8" presStyleCnt="11">
        <dgm:presLayoutVars>
          <dgm:chPref val="3"/>
        </dgm:presLayoutVars>
      </dgm:prSet>
      <dgm:spPr/>
    </dgm:pt>
    <dgm:pt modelId="{0C5039CF-5750-E849-B161-C4CDF7524AED}" type="pres">
      <dgm:prSet presAssocID="{BB0CF65D-E5BB-B54A-8B58-9F5310448655}" presName="rootConnector" presStyleLbl="node4" presStyleIdx="8" presStyleCnt="11"/>
      <dgm:spPr/>
    </dgm:pt>
    <dgm:pt modelId="{8AA4753B-E055-CC4E-8EB1-D0CB198CFAA2}" type="pres">
      <dgm:prSet presAssocID="{BB0CF65D-E5BB-B54A-8B58-9F5310448655}" presName="hierChild4" presStyleCnt="0"/>
      <dgm:spPr/>
    </dgm:pt>
    <dgm:pt modelId="{C43C3FFD-8413-3A4D-942F-A80417A92F59}" type="pres">
      <dgm:prSet presAssocID="{BB0CF65D-E5BB-B54A-8B58-9F5310448655}" presName="hierChild5" presStyleCnt="0"/>
      <dgm:spPr/>
    </dgm:pt>
    <dgm:pt modelId="{D31F4463-8B06-5243-A6CA-780D5964A5E6}" type="pres">
      <dgm:prSet presAssocID="{59E38529-978C-0C40-A967-1BB283DA5067}" presName="Name37" presStyleLbl="parChTrans1D4" presStyleIdx="9" presStyleCnt="11"/>
      <dgm:spPr/>
    </dgm:pt>
    <dgm:pt modelId="{F893DB13-4719-7A46-A90D-4CC77D515577}" type="pres">
      <dgm:prSet presAssocID="{571B0C5F-007B-8D4D-B909-9EE9222CC627}" presName="hierRoot2" presStyleCnt="0">
        <dgm:presLayoutVars>
          <dgm:hierBranch val="init"/>
        </dgm:presLayoutVars>
      </dgm:prSet>
      <dgm:spPr/>
    </dgm:pt>
    <dgm:pt modelId="{0E458974-2B58-A44F-9757-CCB63FCB9B78}" type="pres">
      <dgm:prSet presAssocID="{571B0C5F-007B-8D4D-B909-9EE9222CC627}" presName="rootComposite" presStyleCnt="0"/>
      <dgm:spPr/>
    </dgm:pt>
    <dgm:pt modelId="{4E09FA33-B77E-F14C-BDFA-6C48B7943605}" type="pres">
      <dgm:prSet presAssocID="{571B0C5F-007B-8D4D-B909-9EE9222CC627}" presName="rootText" presStyleLbl="node4" presStyleIdx="9" presStyleCnt="11">
        <dgm:presLayoutVars>
          <dgm:chPref val="3"/>
        </dgm:presLayoutVars>
      </dgm:prSet>
      <dgm:spPr/>
    </dgm:pt>
    <dgm:pt modelId="{8D24232A-5F4D-2440-86EC-DA7C585FB19F}" type="pres">
      <dgm:prSet presAssocID="{571B0C5F-007B-8D4D-B909-9EE9222CC627}" presName="rootConnector" presStyleLbl="node4" presStyleIdx="9" presStyleCnt="11"/>
      <dgm:spPr/>
    </dgm:pt>
    <dgm:pt modelId="{7F20B2F0-E4CE-814E-B7DD-6332392F6F42}" type="pres">
      <dgm:prSet presAssocID="{571B0C5F-007B-8D4D-B909-9EE9222CC627}" presName="hierChild4" presStyleCnt="0"/>
      <dgm:spPr/>
    </dgm:pt>
    <dgm:pt modelId="{160B12DF-DDE6-A047-AEEA-6D8C6353B8C4}" type="pres">
      <dgm:prSet presAssocID="{571B0C5F-007B-8D4D-B909-9EE9222CC627}" presName="hierChild5" presStyleCnt="0"/>
      <dgm:spPr/>
    </dgm:pt>
    <dgm:pt modelId="{5A75CAF3-AA22-7944-8BD9-BADD7E92E892}" type="pres">
      <dgm:prSet presAssocID="{9231AADC-83BA-DC44-B258-FEA1D0292144}" presName="Name37" presStyleLbl="parChTrans1D4" presStyleIdx="10" presStyleCnt="11"/>
      <dgm:spPr/>
    </dgm:pt>
    <dgm:pt modelId="{96DFC12E-4B45-5545-8A7F-7E457CA6E686}" type="pres">
      <dgm:prSet presAssocID="{1BB135F9-87C0-4A4F-A7ED-04DF32F0A853}" presName="hierRoot2" presStyleCnt="0">
        <dgm:presLayoutVars>
          <dgm:hierBranch val="init"/>
        </dgm:presLayoutVars>
      </dgm:prSet>
      <dgm:spPr/>
    </dgm:pt>
    <dgm:pt modelId="{3777ACB1-AFD6-8A49-B653-92154866C919}" type="pres">
      <dgm:prSet presAssocID="{1BB135F9-87C0-4A4F-A7ED-04DF32F0A853}" presName="rootComposite" presStyleCnt="0"/>
      <dgm:spPr/>
    </dgm:pt>
    <dgm:pt modelId="{E1F2C386-09BF-ED48-873B-D7E068697011}" type="pres">
      <dgm:prSet presAssocID="{1BB135F9-87C0-4A4F-A7ED-04DF32F0A853}" presName="rootText" presStyleLbl="node4" presStyleIdx="10" presStyleCnt="11">
        <dgm:presLayoutVars>
          <dgm:chPref val="3"/>
        </dgm:presLayoutVars>
      </dgm:prSet>
      <dgm:spPr/>
    </dgm:pt>
    <dgm:pt modelId="{B5D60BF1-DEF7-7C43-8549-C1173CC52182}" type="pres">
      <dgm:prSet presAssocID="{1BB135F9-87C0-4A4F-A7ED-04DF32F0A853}" presName="rootConnector" presStyleLbl="node4" presStyleIdx="10" presStyleCnt="11"/>
      <dgm:spPr/>
    </dgm:pt>
    <dgm:pt modelId="{8221814D-16EE-7E47-B0D8-7A51414A7603}" type="pres">
      <dgm:prSet presAssocID="{1BB135F9-87C0-4A4F-A7ED-04DF32F0A853}" presName="hierChild4" presStyleCnt="0"/>
      <dgm:spPr/>
    </dgm:pt>
    <dgm:pt modelId="{11C4D84D-6593-184C-926D-0FA0614E5C1B}" type="pres">
      <dgm:prSet presAssocID="{1BB135F9-87C0-4A4F-A7ED-04DF32F0A853}" presName="hierChild5" presStyleCnt="0"/>
      <dgm:spPr/>
    </dgm:pt>
    <dgm:pt modelId="{8ECB6DBE-E7C1-2F41-9F41-9AA7A9040465}" type="pres">
      <dgm:prSet presAssocID="{2EA33616-6C58-403A-899C-3B7D55F71B27}" presName="hierChild5" presStyleCnt="0"/>
      <dgm:spPr/>
    </dgm:pt>
    <dgm:pt modelId="{E4C7B797-C7F1-B247-8EEB-30ABCE70A3E1}" type="pres">
      <dgm:prSet presAssocID="{1049F773-CB2C-234F-B3F4-740F97D8423D}" presName="hierChild5" presStyleCnt="0"/>
      <dgm:spPr/>
    </dgm:pt>
    <dgm:pt modelId="{8042212F-64F8-1C45-83F1-0847AAD475BC}" type="pres">
      <dgm:prSet presAssocID="{69556FFE-DACD-9046-84B8-DE1995C1B362}" presName="Name37" presStyleLbl="parChTrans1D3" presStyleIdx="1" presStyleCnt="3"/>
      <dgm:spPr/>
    </dgm:pt>
    <dgm:pt modelId="{F0172968-1385-BC4E-89BA-4C69D48F20A6}" type="pres">
      <dgm:prSet presAssocID="{B918297C-A972-2A4B-9741-7BA8AC69216C}" presName="hierRoot2" presStyleCnt="0">
        <dgm:presLayoutVars>
          <dgm:hierBranch val="init"/>
        </dgm:presLayoutVars>
      </dgm:prSet>
      <dgm:spPr/>
    </dgm:pt>
    <dgm:pt modelId="{6F69C9BB-8200-D645-997A-64B4EFBE5E03}" type="pres">
      <dgm:prSet presAssocID="{B918297C-A972-2A4B-9741-7BA8AC69216C}" presName="rootComposite" presStyleCnt="0"/>
      <dgm:spPr/>
    </dgm:pt>
    <dgm:pt modelId="{EBD93D3F-CA87-3C43-9F51-4D03E55916EB}" type="pres">
      <dgm:prSet presAssocID="{B918297C-A972-2A4B-9741-7BA8AC69216C}" presName="rootText" presStyleLbl="node3" presStyleIdx="1" presStyleCnt="3" custLinFactX="-57969" custLinFactNeighborX="-100000" custLinFactNeighborY="18246">
        <dgm:presLayoutVars>
          <dgm:chPref val="3"/>
        </dgm:presLayoutVars>
      </dgm:prSet>
      <dgm:spPr/>
    </dgm:pt>
    <dgm:pt modelId="{AD860FD5-F3F2-BA43-BA61-A67EBADF80CA}" type="pres">
      <dgm:prSet presAssocID="{B918297C-A972-2A4B-9741-7BA8AC69216C}" presName="rootConnector" presStyleLbl="node3" presStyleIdx="1" presStyleCnt="3"/>
      <dgm:spPr/>
    </dgm:pt>
    <dgm:pt modelId="{D1EA401B-5E2B-034E-8122-DF308058E289}" type="pres">
      <dgm:prSet presAssocID="{B918297C-A972-2A4B-9741-7BA8AC69216C}" presName="hierChild4" presStyleCnt="0"/>
      <dgm:spPr/>
    </dgm:pt>
    <dgm:pt modelId="{B0B8E78E-C928-3449-B219-7C0E26AD6272}" type="pres">
      <dgm:prSet presAssocID="{B918297C-A972-2A4B-9741-7BA8AC69216C}" presName="hierChild5" presStyleCnt="0"/>
      <dgm:spPr/>
    </dgm:pt>
    <dgm:pt modelId="{EB6AAE19-6373-954B-8FF4-3C3FA8686DD3}" type="pres">
      <dgm:prSet presAssocID="{4001D55D-B5DE-C548-8C70-79E1A9A93F32}" presName="Name37" presStyleLbl="parChTrans1D3" presStyleIdx="2" presStyleCnt="3"/>
      <dgm:spPr/>
    </dgm:pt>
    <dgm:pt modelId="{660D8715-5E9E-3546-B294-93418D9CDEE6}" type="pres">
      <dgm:prSet presAssocID="{5B222544-7C27-2D4A-AE1B-8F8673A94140}" presName="hierRoot2" presStyleCnt="0">
        <dgm:presLayoutVars>
          <dgm:hierBranch val="init"/>
        </dgm:presLayoutVars>
      </dgm:prSet>
      <dgm:spPr/>
    </dgm:pt>
    <dgm:pt modelId="{B85E2E33-A40D-194A-99DF-D0DCB68224EE}" type="pres">
      <dgm:prSet presAssocID="{5B222544-7C27-2D4A-AE1B-8F8673A94140}" presName="rootComposite" presStyleCnt="0"/>
      <dgm:spPr/>
    </dgm:pt>
    <dgm:pt modelId="{89C88B33-6E2D-964B-BDD2-79A3FC12681C}" type="pres">
      <dgm:prSet presAssocID="{5B222544-7C27-2D4A-AE1B-8F8673A94140}" presName="rootText" presStyleLbl="node3" presStyleIdx="2" presStyleCnt="3" custLinFactX="-20047" custLinFactNeighborX="-100000" custLinFactNeighborY="18246">
        <dgm:presLayoutVars>
          <dgm:chPref val="3"/>
        </dgm:presLayoutVars>
      </dgm:prSet>
      <dgm:spPr/>
    </dgm:pt>
    <dgm:pt modelId="{6B94C601-D052-9E47-890D-2683F9A380F0}" type="pres">
      <dgm:prSet presAssocID="{5B222544-7C27-2D4A-AE1B-8F8673A94140}" presName="rootConnector" presStyleLbl="node3" presStyleIdx="2" presStyleCnt="3"/>
      <dgm:spPr/>
    </dgm:pt>
    <dgm:pt modelId="{62A17DF8-19C3-E549-9E13-9360144DA905}" type="pres">
      <dgm:prSet presAssocID="{5B222544-7C27-2D4A-AE1B-8F8673A94140}" presName="hierChild4" presStyleCnt="0"/>
      <dgm:spPr/>
    </dgm:pt>
    <dgm:pt modelId="{799334A6-4478-D44B-AE57-F1554FBEFCA4}" type="pres">
      <dgm:prSet presAssocID="{5B222544-7C27-2D4A-AE1B-8F8673A94140}" presName="hierChild5" presStyleCnt="0"/>
      <dgm:spPr/>
    </dgm:pt>
    <dgm:pt modelId="{76218F16-53FD-6A42-8F8C-6AE7123366D4}" type="pres">
      <dgm:prSet presAssocID="{07EEE989-BC99-9746-9EA8-F2BED8789DF9}" presName="hierChild5" presStyleCnt="0"/>
      <dgm:spPr/>
    </dgm:pt>
    <dgm:pt modelId="{58917197-68E9-6E43-8A91-A9FD54B73B83}" type="pres">
      <dgm:prSet presAssocID="{F0C866EE-9FB7-5C4C-8661-24B6926A6AEB}" presName="hierChild3" presStyleCnt="0"/>
      <dgm:spPr/>
    </dgm:pt>
  </dgm:ptLst>
  <dgm:cxnLst>
    <dgm:cxn modelId="{63D40D05-9B05-6E40-833D-E0AA15C01E1B}" type="presOf" srcId="{BA884887-DAB9-40EF-B210-013F8580F0AC}" destId="{CD28EE2E-A8D3-49C1-9D0D-2FB5B18FD06C}" srcOrd="0" destOrd="0" presId="urn:microsoft.com/office/officeart/2005/8/layout/orgChart1"/>
    <dgm:cxn modelId="{6443C506-E04A-0442-9ED0-A30ADCBF3F1F}" srcId="{07EEE989-BC99-9746-9EA8-F2BED8789DF9}" destId="{1049F773-CB2C-234F-B3F4-740F97D8423D}" srcOrd="0" destOrd="0" parTransId="{4FDEA313-5253-AF4F-A5ED-11CD2E9FAD6E}" sibTransId="{F17CB137-599C-9241-BF17-C533BD13F1AE}"/>
    <dgm:cxn modelId="{B662F20C-964B-FF40-B444-4AC7D92A78B3}" type="presOf" srcId="{BB17395E-43B7-7C47-883E-3702D6E94483}" destId="{5A4EABE4-6974-F54E-92E9-6D35DAEDDF58}" srcOrd="1" destOrd="0" presId="urn:microsoft.com/office/officeart/2005/8/layout/orgChart1"/>
    <dgm:cxn modelId="{0C6D4F0F-5166-5241-8E48-703C702D0DE3}" type="presOf" srcId="{3176905D-534D-604D-AB15-5599A1BF18A3}" destId="{BD47E046-80FD-6F45-923D-5AC90497BF79}" srcOrd="0" destOrd="0" presId="urn:microsoft.com/office/officeart/2005/8/layout/orgChart1"/>
    <dgm:cxn modelId="{EA363B1C-0E39-D34C-B7CA-3EF631E1EA71}" type="presOf" srcId="{4001D55D-B5DE-C548-8C70-79E1A9A93F32}" destId="{EB6AAE19-6373-954B-8FF4-3C3FA8686DD3}" srcOrd="0" destOrd="0" presId="urn:microsoft.com/office/officeart/2005/8/layout/orgChart1"/>
    <dgm:cxn modelId="{69C92621-A731-D244-9146-C02CC1489269}" type="presOf" srcId="{5B222544-7C27-2D4A-AE1B-8F8673A94140}" destId="{89C88B33-6E2D-964B-BDD2-79A3FC12681C}" srcOrd="0" destOrd="0" presId="urn:microsoft.com/office/officeart/2005/8/layout/orgChart1"/>
    <dgm:cxn modelId="{3A7A4529-8DC4-2D48-A472-ABBD843D34A3}" type="presOf" srcId="{F0C866EE-9FB7-5C4C-8661-24B6926A6AEB}" destId="{88331F51-EFCB-0D47-B3FC-1E42C7CC9D5F}" srcOrd="1" destOrd="0" presId="urn:microsoft.com/office/officeart/2005/8/layout/orgChart1"/>
    <dgm:cxn modelId="{D4353F35-47C6-4322-8ACD-FBF21F2E9B79}" srcId="{2EA33616-6C58-403A-899C-3B7D55F71B27}" destId="{BA884887-DAB9-40EF-B210-013F8580F0AC}" srcOrd="3" destOrd="0" parTransId="{441267FB-F671-4CDA-A935-38DB662BEC19}" sibTransId="{A0817886-1F54-4253-B827-73561DB71E0E}"/>
    <dgm:cxn modelId="{98272939-6EB7-44C7-AD4D-4C03F6589210}" srcId="{2EA33616-6C58-403A-899C-3B7D55F71B27}" destId="{FF099EF7-321E-45BF-AED6-CB0900C8341A}" srcOrd="1" destOrd="0" parTransId="{77A2F5FD-58D1-4D68-BCF2-D7F56AB792AB}" sibTransId="{46290DE6-CD0C-4A93-A40F-C405E9AA9A19}"/>
    <dgm:cxn modelId="{9C47443D-335E-B24F-ADFA-8FBA6121152A}" type="presOf" srcId="{0518F379-9B76-4D24-9528-ABF29A5CC0F7}" destId="{EB12E4D8-E7F1-4C62-B520-31141AFC5A55}" srcOrd="0" destOrd="0" presId="urn:microsoft.com/office/officeart/2005/8/layout/orgChart1"/>
    <dgm:cxn modelId="{416B1F40-187E-4340-8DF2-1CF0973ECB84}" type="presOf" srcId="{BB4FED12-E81E-EF4B-9ACC-C170D9DC1A9D}" destId="{9F449BE5-64B7-0F4F-80F9-A50FBDA03DC2}" srcOrd="0" destOrd="0" presId="urn:microsoft.com/office/officeart/2005/8/layout/orgChart1"/>
    <dgm:cxn modelId="{541CAD40-6728-CA41-8415-3D23466556C2}" type="presOf" srcId="{2EA33616-6C58-403A-899C-3B7D55F71B27}" destId="{8AB5C8A4-D7A7-D949-A169-07B5AB186A17}" srcOrd="1" destOrd="0" presId="urn:microsoft.com/office/officeart/2005/8/layout/orgChart1"/>
    <dgm:cxn modelId="{0AF5C340-57E3-584F-8F37-D06E38744833}" type="presOf" srcId="{571B0C5F-007B-8D4D-B909-9EE9222CC627}" destId="{8D24232A-5F4D-2440-86EC-DA7C585FB19F}" srcOrd="1" destOrd="0" presId="urn:microsoft.com/office/officeart/2005/8/layout/orgChart1"/>
    <dgm:cxn modelId="{65A88E62-253F-48E4-BD53-994D57C9A934}" srcId="{2EA33616-6C58-403A-899C-3B7D55F71B27}" destId="{BD7BF20F-CF90-4343-9B85-CDA889B3002C}" srcOrd="2" destOrd="0" parTransId="{9C69C267-C2CE-4680-BA9C-7D9CFB04DA07}" sibTransId="{B4A20142-C051-4F96-B98C-A88ED3B173C3}"/>
    <dgm:cxn modelId="{5CE98663-6744-074B-BF28-C4421BF4F134}" type="presOf" srcId="{6498817C-9826-4FBA-BCEC-41614DC91838}" destId="{98C2F332-944C-4E18-B2F6-477E48AACA8A}" srcOrd="0" destOrd="0" presId="urn:microsoft.com/office/officeart/2005/8/layout/orgChart1"/>
    <dgm:cxn modelId="{DD3FD444-D5BA-094D-943F-1ECC28A96822}" type="presOf" srcId="{A23E3DD3-84C7-4F1A-A7EB-38BFC37D2455}" destId="{656D84FE-6DC9-4D63-AC76-2776179517B6}" srcOrd="0" destOrd="0" presId="urn:microsoft.com/office/officeart/2005/8/layout/orgChart1"/>
    <dgm:cxn modelId="{E25CE244-BD7E-EE42-87DE-96CF36056DA6}" type="presOf" srcId="{77A2F5FD-58D1-4D68-BCF2-D7F56AB792AB}" destId="{7B37DF95-E484-4655-938F-CAE68494BDFD}" srcOrd="0" destOrd="0" presId="urn:microsoft.com/office/officeart/2005/8/layout/orgChart1"/>
    <dgm:cxn modelId="{8AA27066-A229-2D4D-BD95-7AFFE80CF8A9}" type="presOf" srcId="{0518F379-9B76-4D24-9528-ABF29A5CC0F7}" destId="{F49C7E02-ADF7-47A9-B251-A05DCA6DCBF0}" srcOrd="1" destOrd="0" presId="urn:microsoft.com/office/officeart/2005/8/layout/orgChart1"/>
    <dgm:cxn modelId="{6FA86467-6D01-0144-A371-B292F7789EDC}" type="presOf" srcId="{4A4CC0F6-D8B8-7E44-AE6D-E51B4852B5A0}" destId="{32492EF4-DCB9-0C4C-826E-89BC22ACC30B}" srcOrd="0" destOrd="0" presId="urn:microsoft.com/office/officeart/2005/8/layout/orgChart1"/>
    <dgm:cxn modelId="{7E28D650-7CD2-1D45-BDD8-2151CB58BB92}" type="presOf" srcId="{BA884887-DAB9-40EF-B210-013F8580F0AC}" destId="{5D2457A3-228A-410C-BB8F-3F21E6A1BF73}" srcOrd="1" destOrd="0" presId="urn:microsoft.com/office/officeart/2005/8/layout/orgChart1"/>
    <dgm:cxn modelId="{47821751-254C-5A43-B5C6-63D184C31D1B}" srcId="{F0C866EE-9FB7-5C4C-8661-24B6926A6AEB}" destId="{07EEE989-BC99-9746-9EA8-F2BED8789DF9}" srcOrd="0" destOrd="0" parTransId="{604CED50-ECB5-574C-9428-06E321CCF4E7}" sibTransId="{5417D992-27E6-5146-A6DE-7764AE094112}"/>
    <dgm:cxn modelId="{6BDAE751-823A-8745-BE49-43C4D7185613}" type="presOf" srcId="{604CED50-ECB5-574C-9428-06E321CCF4E7}" destId="{30CF0EFF-9C10-4A4F-8C7A-AA44A9DD668F}" srcOrd="0" destOrd="0" presId="urn:microsoft.com/office/officeart/2005/8/layout/orgChart1"/>
    <dgm:cxn modelId="{22105C54-3DCC-7840-B7E3-485E4655D9CD}" type="presOf" srcId="{A23E3DD3-84C7-4F1A-A7EB-38BFC37D2455}" destId="{BB2208F1-49D2-4C2F-ABFD-B1FDB3878691}" srcOrd="1" destOrd="0" presId="urn:microsoft.com/office/officeart/2005/8/layout/orgChart1"/>
    <dgm:cxn modelId="{0B5EA775-6609-9A44-B27C-34CE522D0909}" srcId="{07EEE989-BC99-9746-9EA8-F2BED8789DF9}" destId="{5B222544-7C27-2D4A-AE1B-8F8673A94140}" srcOrd="2" destOrd="0" parTransId="{4001D55D-B5DE-C548-8C70-79E1A9A93F32}" sibTransId="{DE225170-4346-6544-9390-C516F4F79E29}"/>
    <dgm:cxn modelId="{0BA78676-589C-C54D-BD4E-D5BEE2DFF72C}" type="presOf" srcId="{9C69C267-C2CE-4680-BA9C-7D9CFB04DA07}" destId="{BD96652F-2665-47BF-BB3E-E2EC355D9CE1}" srcOrd="0" destOrd="0" presId="urn:microsoft.com/office/officeart/2005/8/layout/orgChart1"/>
    <dgm:cxn modelId="{9F8F927E-8A4B-884A-BF1E-587D37DA8401}" type="presOf" srcId="{5B222544-7C27-2D4A-AE1B-8F8673A94140}" destId="{6B94C601-D052-9E47-890D-2683F9A380F0}" srcOrd="1" destOrd="0" presId="urn:microsoft.com/office/officeart/2005/8/layout/orgChart1"/>
    <dgm:cxn modelId="{06203C81-C96D-1A4A-87B8-110CEAF4921A}" srcId="{07EEE989-BC99-9746-9EA8-F2BED8789DF9}" destId="{B918297C-A972-2A4B-9741-7BA8AC69216C}" srcOrd="1" destOrd="0" parTransId="{69556FFE-DACD-9046-84B8-DE1995C1B362}" sibTransId="{9F0EAE6E-ADA0-414B-9FA8-4756237CC36A}"/>
    <dgm:cxn modelId="{8C382A84-A70C-0342-887A-E3E54CFA7429}" type="presOf" srcId="{1049F773-CB2C-234F-B3F4-740F97D8423D}" destId="{E48279D9-2F1F-2549-AB83-1FAF9A7F085B}" srcOrd="1" destOrd="0" presId="urn:microsoft.com/office/officeart/2005/8/layout/orgChart1"/>
    <dgm:cxn modelId="{2F2FD28C-4C14-0348-A0DB-CDA0644E880A}" type="presOf" srcId="{BB17395E-43B7-7C47-883E-3702D6E94483}" destId="{896C7ACE-8607-7C42-9BBD-1B413717FBE9}" srcOrd="0" destOrd="0" presId="urn:microsoft.com/office/officeart/2005/8/layout/orgChart1"/>
    <dgm:cxn modelId="{90E16892-03D5-AC44-B878-44AD5731E56C}" type="presOf" srcId="{BD7BF20F-CF90-4343-9B85-CDA889B3002C}" destId="{E150E4B6-B9A5-4BAC-BBFC-61EB6361091E}" srcOrd="1" destOrd="0" presId="urn:microsoft.com/office/officeart/2005/8/layout/orgChart1"/>
    <dgm:cxn modelId="{E6B0BA92-BB9D-3D43-9A56-325CC58474AD}" type="presOf" srcId="{FF099EF7-321E-45BF-AED6-CB0900C8341A}" destId="{69DD91BF-AE08-4A50-85AD-0A6AF04AFB88}" srcOrd="1" destOrd="0" presId="urn:microsoft.com/office/officeart/2005/8/layout/orgChart1"/>
    <dgm:cxn modelId="{F7C3439A-811E-6D47-8F6D-4E0A4C1314C5}" srcId="{2EA33616-6C58-403A-899C-3B7D55F71B27}" destId="{1BB135F9-87C0-4A4F-A7ED-04DF32F0A853}" srcOrd="7" destOrd="0" parTransId="{9231AADC-83BA-DC44-B258-FEA1D0292144}" sibTransId="{EB10C754-8112-6743-ACFB-3D2A4012728C}"/>
    <dgm:cxn modelId="{4535AB9B-13EA-454A-961F-C45868099253}" type="presOf" srcId="{4FDEA313-5253-AF4F-A5ED-11CD2E9FAD6E}" destId="{D445AB7F-A10B-2B46-86F4-A64DC5F906FD}" srcOrd="0" destOrd="0" presId="urn:microsoft.com/office/officeart/2005/8/layout/orgChart1"/>
    <dgm:cxn modelId="{D777EE9E-7069-B04F-BF0F-61EFB514B689}" srcId="{6EA1F4CD-0708-4339-A47D-25F76AEDB4DB}" destId="{F0C866EE-9FB7-5C4C-8661-24B6926A6AEB}" srcOrd="0" destOrd="0" parTransId="{2F1A6D09-0EE6-F643-9E72-5A709503319A}" sibTransId="{15B7F1CA-E2C2-C349-B4B7-3CAAF0D7370A}"/>
    <dgm:cxn modelId="{131CEFA2-0109-234F-B2C3-AE55F6DC5278}" type="presOf" srcId="{BB0CF65D-E5BB-B54A-8B58-9F5310448655}" destId="{AC7B89EE-7445-864A-8B12-C9E8F811240F}" srcOrd="0" destOrd="0" presId="urn:microsoft.com/office/officeart/2005/8/layout/orgChart1"/>
    <dgm:cxn modelId="{17A179A3-4EAA-6D40-81D5-A753A31350F9}" type="presOf" srcId="{1BB135F9-87C0-4A4F-A7ED-04DF32F0A853}" destId="{E1F2C386-09BF-ED48-873B-D7E068697011}" srcOrd="0" destOrd="0" presId="urn:microsoft.com/office/officeart/2005/8/layout/orgChart1"/>
    <dgm:cxn modelId="{818460A7-4464-DB43-ABBA-126D7C083BA3}" type="presOf" srcId="{69556FFE-DACD-9046-84B8-DE1995C1B362}" destId="{8042212F-64F8-1C45-83F1-0847AAD475BC}" srcOrd="0" destOrd="0" presId="urn:microsoft.com/office/officeart/2005/8/layout/orgChart1"/>
    <dgm:cxn modelId="{1BA4DAB1-F033-704B-A1B2-A4325B519A83}" srcId="{2EA33616-6C58-403A-899C-3B7D55F71B27}" destId="{BB0CF65D-E5BB-B54A-8B58-9F5310448655}" srcOrd="5" destOrd="0" parTransId="{3176905D-534D-604D-AB15-5599A1BF18A3}" sibTransId="{B16C6295-1DFB-9D48-ABD3-CD9444F107C8}"/>
    <dgm:cxn modelId="{B5368AB3-6A09-4986-8A56-83DA555636EB}" srcId="{1049F773-CB2C-234F-B3F4-740F97D8423D}" destId="{2EA33616-6C58-403A-899C-3B7D55F71B27}" srcOrd="0" destOrd="0" parTransId="{D5F52E3B-7BE2-4E80-90FF-8306A17CFF8A}" sibTransId="{163CC27F-84E5-444B-8EA9-ABC32484E352}"/>
    <dgm:cxn modelId="{7840D0B3-5624-3042-BB85-27971065B220}" type="presOf" srcId="{BD7BF20F-CF90-4343-9B85-CDA889B3002C}" destId="{3BEB44FF-3B5E-42FC-BDCC-734D7F6A2274}" srcOrd="0" destOrd="0" presId="urn:microsoft.com/office/officeart/2005/8/layout/orgChart1"/>
    <dgm:cxn modelId="{8F3066BC-57F2-C841-B7C1-6C46B44698B9}" type="presOf" srcId="{B918297C-A972-2A4B-9741-7BA8AC69216C}" destId="{AD860FD5-F3F2-BA43-BA61-A67EBADF80CA}" srcOrd="1" destOrd="0" presId="urn:microsoft.com/office/officeart/2005/8/layout/orgChart1"/>
    <dgm:cxn modelId="{4A0BCBBC-DE41-AC4E-8FD6-DC56B82D9536}" type="presOf" srcId="{B918297C-A972-2A4B-9741-7BA8AC69216C}" destId="{EBD93D3F-CA87-3C43-9F51-4D03E55916EB}" srcOrd="0" destOrd="0" presId="urn:microsoft.com/office/officeart/2005/8/layout/orgChart1"/>
    <dgm:cxn modelId="{CC32D3BE-D3B3-4320-A280-FE481D4240AD}" srcId="{2EA33616-6C58-403A-899C-3B7D55F71B27}" destId="{A23E3DD3-84C7-4F1A-A7EB-38BFC37D2455}" srcOrd="4" destOrd="0" parTransId="{6498817C-9826-4FBA-BCEC-41614DC91838}" sibTransId="{2D13F887-1444-4980-A5FC-C923C8370102}"/>
    <dgm:cxn modelId="{C9F720C6-F559-204A-9350-5699C338C606}" type="presOf" srcId="{1BB135F9-87C0-4A4F-A7ED-04DF32F0A853}" destId="{B5D60BF1-DEF7-7C43-8549-C1173CC52182}" srcOrd="1" destOrd="0" presId="urn:microsoft.com/office/officeart/2005/8/layout/orgChart1"/>
    <dgm:cxn modelId="{EDF836C9-81E6-8C48-8E9C-EEE52CFABBE1}" type="presOf" srcId="{D5F52E3B-7BE2-4E80-90FF-8306A17CFF8A}" destId="{14BFEACF-0A1B-C347-A5D4-7082111C05A4}" srcOrd="0" destOrd="0" presId="urn:microsoft.com/office/officeart/2005/8/layout/orgChart1"/>
    <dgm:cxn modelId="{FC4120CE-7C19-A545-AB4E-100316894B04}" type="presOf" srcId="{571B0C5F-007B-8D4D-B909-9EE9222CC627}" destId="{4E09FA33-B77E-F14C-BDFA-6C48B7943605}" srcOrd="0" destOrd="0" presId="urn:microsoft.com/office/officeart/2005/8/layout/orgChart1"/>
    <dgm:cxn modelId="{7113FBD0-EE5C-1543-9FD2-5CB497891C54}" type="presOf" srcId="{FF099EF7-321E-45BF-AED6-CB0900C8341A}" destId="{714D4D66-57CB-44E1-9470-6ECBE1235C2D}" srcOrd="0" destOrd="0" presId="urn:microsoft.com/office/officeart/2005/8/layout/orgChart1"/>
    <dgm:cxn modelId="{7F4939D2-2E6F-E447-9BF3-D827BB28D88D}" type="presOf" srcId="{DE416E60-CF12-4738-8056-F98A479FE49F}" destId="{9B5EC859-7248-4FBE-AAC0-34E59A4B5E3A}" srcOrd="0" destOrd="0" presId="urn:microsoft.com/office/officeart/2005/8/layout/orgChart1"/>
    <dgm:cxn modelId="{A81033DB-5BF9-9F41-8CD0-3A0D06E0B883}" type="presOf" srcId="{59E38529-978C-0C40-A967-1BB283DA5067}" destId="{D31F4463-8B06-5243-A6CA-780D5964A5E6}" srcOrd="0" destOrd="0" presId="urn:microsoft.com/office/officeart/2005/8/layout/orgChart1"/>
    <dgm:cxn modelId="{2E2FCDDC-5B52-D644-9B24-F95B88507837}" type="presOf" srcId="{2A914B15-BF7F-954F-9089-F0C973213053}" destId="{F85B6A5C-90EA-AA45-902B-2EA180B1C0FD}" srcOrd="0" destOrd="0" presId="urn:microsoft.com/office/officeart/2005/8/layout/orgChart1"/>
    <dgm:cxn modelId="{018AB1DE-2EE0-094A-ADAB-39FD1D629BDC}" type="presOf" srcId="{BB0CF65D-E5BB-B54A-8B58-9F5310448655}" destId="{0C5039CF-5750-E849-B161-C4CDF7524AED}" srcOrd="1" destOrd="0" presId="urn:microsoft.com/office/officeart/2005/8/layout/orgChart1"/>
    <dgm:cxn modelId="{42EA5FE0-F077-B845-B51D-BD4127BD928E}" srcId="{0518F379-9B76-4D24-9528-ABF29A5CC0F7}" destId="{BB17395E-43B7-7C47-883E-3702D6E94483}" srcOrd="0" destOrd="0" parTransId="{4A4CC0F6-D8B8-7E44-AE6D-E51B4852B5A0}" sibTransId="{28693CC9-6595-2848-B2F3-7833D817F02F}"/>
    <dgm:cxn modelId="{DC6C29E2-CB45-4A25-A817-0402689C31A5}" srcId="{2EA33616-6C58-403A-899C-3B7D55F71B27}" destId="{0518F379-9B76-4D24-9528-ABF29A5CC0F7}" srcOrd="0" destOrd="0" parTransId="{DE416E60-CF12-4738-8056-F98A479FE49F}" sibTransId="{BE12FF9A-AA6D-4E26-8169-D66AD7FF6FB4}"/>
    <dgm:cxn modelId="{C37602E4-6C5B-0E4B-9FBA-6F1122EC2BBB}" type="presOf" srcId="{F0C866EE-9FB7-5C4C-8661-24B6926A6AEB}" destId="{FAE942F4-5557-BF47-8BEA-089B0094DC0B}" srcOrd="0" destOrd="0" presId="urn:microsoft.com/office/officeart/2005/8/layout/orgChart1"/>
    <dgm:cxn modelId="{C8BB80E4-85E4-4A45-AB8F-886D04011A19}" type="presOf" srcId="{07EEE989-BC99-9746-9EA8-F2BED8789DF9}" destId="{EB399CCB-AC33-1C40-8C9C-970CBDBEC3FD}" srcOrd="1" destOrd="0" presId="urn:microsoft.com/office/officeart/2005/8/layout/orgChart1"/>
    <dgm:cxn modelId="{0C2BE2EA-890C-1545-B3FD-775987B28544}" type="presOf" srcId="{441267FB-F671-4CDA-A935-38DB662BEC19}" destId="{4CBFE0D8-3F1F-43EA-B140-6CA244E4CD57}" srcOrd="0" destOrd="0" presId="urn:microsoft.com/office/officeart/2005/8/layout/orgChart1"/>
    <dgm:cxn modelId="{C3CEC9F2-4AD7-AC45-B26A-747F10F81EB9}" type="presOf" srcId="{1049F773-CB2C-234F-B3F4-740F97D8423D}" destId="{0B475B7B-0F69-704F-9047-985038660F61}" srcOrd="0" destOrd="0" presId="urn:microsoft.com/office/officeart/2005/8/layout/orgChart1"/>
    <dgm:cxn modelId="{2F68BAF4-3FBA-7248-B0A6-54B94631662E}" type="presOf" srcId="{07EEE989-BC99-9746-9EA8-F2BED8789DF9}" destId="{A66C85AC-8456-C844-A5F5-3A83EBB41A3F}" srcOrd="0" destOrd="0" presId="urn:microsoft.com/office/officeart/2005/8/layout/orgChart1"/>
    <dgm:cxn modelId="{D2FA57F5-00F7-D946-9677-BB5F6169BB28}" type="presOf" srcId="{2EA33616-6C58-403A-899C-3B7D55F71B27}" destId="{C4D2A3FF-1591-6C48-A6E9-81165C95DE42}" srcOrd="0" destOrd="0" presId="urn:microsoft.com/office/officeart/2005/8/layout/orgChart1"/>
    <dgm:cxn modelId="{ACEEEDF5-E08A-4A38-9B2C-839C8840F1EA}" type="presOf" srcId="{6EA1F4CD-0708-4339-A47D-25F76AEDB4DB}" destId="{BE809DCD-C791-4D06-B74E-636465068ABF}" srcOrd="0" destOrd="0" presId="urn:microsoft.com/office/officeart/2005/8/layout/orgChart1"/>
    <dgm:cxn modelId="{6475E6F7-C962-CE46-958B-5A80E6B97AEE}" srcId="{2EA33616-6C58-403A-899C-3B7D55F71B27}" destId="{571B0C5F-007B-8D4D-B909-9EE9222CC627}" srcOrd="6" destOrd="0" parTransId="{59E38529-978C-0C40-A967-1BB283DA5067}" sibTransId="{857517D0-2B88-8C47-B702-D01A0D911253}"/>
    <dgm:cxn modelId="{1D028CF8-D4A9-1C47-AF88-2097C4682407}" type="presOf" srcId="{2A914B15-BF7F-954F-9089-F0C973213053}" destId="{C2F26B25-D6D4-924B-9CED-E98E198A47DD}" srcOrd="1" destOrd="0" presId="urn:microsoft.com/office/officeart/2005/8/layout/orgChart1"/>
    <dgm:cxn modelId="{0B8F85F9-1EDB-F840-8574-30B16D2C1151}" srcId="{FF099EF7-321E-45BF-AED6-CB0900C8341A}" destId="{2A914B15-BF7F-954F-9089-F0C973213053}" srcOrd="0" destOrd="0" parTransId="{BB4FED12-E81E-EF4B-9ACC-C170D9DC1A9D}" sibTransId="{8C17755E-C0B6-8C43-8F5C-C6137B2D35AE}"/>
    <dgm:cxn modelId="{F8A337FA-EB1A-134D-B689-68B0682F68E5}" type="presOf" srcId="{9231AADC-83BA-DC44-B258-FEA1D0292144}" destId="{5A75CAF3-AA22-7944-8BD9-BADD7E92E892}" srcOrd="0" destOrd="0" presId="urn:microsoft.com/office/officeart/2005/8/layout/orgChart1"/>
    <dgm:cxn modelId="{13633321-3E3A-0240-8071-37CB2520F7E9}" type="presParOf" srcId="{BE809DCD-C791-4D06-B74E-636465068ABF}" destId="{A679799C-7729-1D4B-8B40-374C96A17A7E}" srcOrd="0" destOrd="0" presId="urn:microsoft.com/office/officeart/2005/8/layout/orgChart1"/>
    <dgm:cxn modelId="{853426D7-2472-C94B-ADD6-9D6C96936CC1}" type="presParOf" srcId="{A679799C-7729-1D4B-8B40-374C96A17A7E}" destId="{1DD82646-1622-7F49-84A5-51CD1C36CFA7}" srcOrd="0" destOrd="0" presId="urn:microsoft.com/office/officeart/2005/8/layout/orgChart1"/>
    <dgm:cxn modelId="{39605045-19D8-AA48-B447-F177FC1BE632}" type="presParOf" srcId="{1DD82646-1622-7F49-84A5-51CD1C36CFA7}" destId="{FAE942F4-5557-BF47-8BEA-089B0094DC0B}" srcOrd="0" destOrd="0" presId="urn:microsoft.com/office/officeart/2005/8/layout/orgChart1"/>
    <dgm:cxn modelId="{31CF058C-B0EE-2149-8281-D3930A672E87}" type="presParOf" srcId="{1DD82646-1622-7F49-84A5-51CD1C36CFA7}" destId="{88331F51-EFCB-0D47-B3FC-1E42C7CC9D5F}" srcOrd="1" destOrd="0" presId="urn:microsoft.com/office/officeart/2005/8/layout/orgChart1"/>
    <dgm:cxn modelId="{CD429571-1997-1A43-8BCE-D66D1E329F35}" type="presParOf" srcId="{A679799C-7729-1D4B-8B40-374C96A17A7E}" destId="{0FFAE61B-BB1E-BD46-8787-B64944272DE0}" srcOrd="1" destOrd="0" presId="urn:microsoft.com/office/officeart/2005/8/layout/orgChart1"/>
    <dgm:cxn modelId="{C92302A7-58AF-5A4F-A26E-66DC72150B67}" type="presParOf" srcId="{0FFAE61B-BB1E-BD46-8787-B64944272DE0}" destId="{30CF0EFF-9C10-4A4F-8C7A-AA44A9DD668F}" srcOrd="0" destOrd="0" presId="urn:microsoft.com/office/officeart/2005/8/layout/orgChart1"/>
    <dgm:cxn modelId="{932A01DD-F766-924F-BC5C-939D4B07FD12}" type="presParOf" srcId="{0FFAE61B-BB1E-BD46-8787-B64944272DE0}" destId="{1407C12E-B9D9-9447-AA9D-216E3627D03F}" srcOrd="1" destOrd="0" presId="urn:microsoft.com/office/officeart/2005/8/layout/orgChart1"/>
    <dgm:cxn modelId="{BEA922DB-319A-B340-96B8-1EA014EA885B}" type="presParOf" srcId="{1407C12E-B9D9-9447-AA9D-216E3627D03F}" destId="{3E6BAF32-1DD6-DB43-8B1C-2EF8D74A148C}" srcOrd="0" destOrd="0" presId="urn:microsoft.com/office/officeart/2005/8/layout/orgChart1"/>
    <dgm:cxn modelId="{802AA3EB-1652-3044-8885-9C4F0AF61930}" type="presParOf" srcId="{3E6BAF32-1DD6-DB43-8B1C-2EF8D74A148C}" destId="{A66C85AC-8456-C844-A5F5-3A83EBB41A3F}" srcOrd="0" destOrd="0" presId="urn:microsoft.com/office/officeart/2005/8/layout/orgChart1"/>
    <dgm:cxn modelId="{5A4F8CC6-F216-9146-9172-DE40F1B42B63}" type="presParOf" srcId="{3E6BAF32-1DD6-DB43-8B1C-2EF8D74A148C}" destId="{EB399CCB-AC33-1C40-8C9C-970CBDBEC3FD}" srcOrd="1" destOrd="0" presId="urn:microsoft.com/office/officeart/2005/8/layout/orgChart1"/>
    <dgm:cxn modelId="{00096B9B-36BA-C248-80DD-967A042B9E45}" type="presParOf" srcId="{1407C12E-B9D9-9447-AA9D-216E3627D03F}" destId="{1C72849C-188C-604F-B714-452C5351239E}" srcOrd="1" destOrd="0" presId="urn:microsoft.com/office/officeart/2005/8/layout/orgChart1"/>
    <dgm:cxn modelId="{F654A2D2-D904-F94F-974C-A805DBA06EF6}" type="presParOf" srcId="{1C72849C-188C-604F-B714-452C5351239E}" destId="{D445AB7F-A10B-2B46-86F4-A64DC5F906FD}" srcOrd="0" destOrd="0" presId="urn:microsoft.com/office/officeart/2005/8/layout/orgChart1"/>
    <dgm:cxn modelId="{0E2E0348-4CB8-214D-942A-7BD2F792562D}" type="presParOf" srcId="{1C72849C-188C-604F-B714-452C5351239E}" destId="{D8BE1A75-1DF3-204B-A8DF-CBA8B74B318E}" srcOrd="1" destOrd="0" presId="urn:microsoft.com/office/officeart/2005/8/layout/orgChart1"/>
    <dgm:cxn modelId="{2F0D4805-5E53-5945-8157-2E48BF81C127}" type="presParOf" srcId="{D8BE1A75-1DF3-204B-A8DF-CBA8B74B318E}" destId="{8F502F44-08F0-E448-8675-4FB3F15D3F69}" srcOrd="0" destOrd="0" presId="urn:microsoft.com/office/officeart/2005/8/layout/orgChart1"/>
    <dgm:cxn modelId="{6B7BEA41-56E8-E945-990F-504B281C675D}" type="presParOf" srcId="{8F502F44-08F0-E448-8675-4FB3F15D3F69}" destId="{0B475B7B-0F69-704F-9047-985038660F61}" srcOrd="0" destOrd="0" presId="urn:microsoft.com/office/officeart/2005/8/layout/orgChart1"/>
    <dgm:cxn modelId="{6B0CFB7B-279D-4743-9018-A721FC68A5C5}" type="presParOf" srcId="{8F502F44-08F0-E448-8675-4FB3F15D3F69}" destId="{E48279D9-2F1F-2549-AB83-1FAF9A7F085B}" srcOrd="1" destOrd="0" presId="urn:microsoft.com/office/officeart/2005/8/layout/orgChart1"/>
    <dgm:cxn modelId="{B80F3A9E-0994-E741-99E3-4CD433A24AA5}" type="presParOf" srcId="{D8BE1A75-1DF3-204B-A8DF-CBA8B74B318E}" destId="{85BFDA3D-18BF-634F-99D7-57A632E7AD10}" srcOrd="1" destOrd="0" presId="urn:microsoft.com/office/officeart/2005/8/layout/orgChart1"/>
    <dgm:cxn modelId="{38D2FC09-E4E3-2645-A091-8CE778730066}" type="presParOf" srcId="{85BFDA3D-18BF-634F-99D7-57A632E7AD10}" destId="{14BFEACF-0A1B-C347-A5D4-7082111C05A4}" srcOrd="0" destOrd="0" presId="urn:microsoft.com/office/officeart/2005/8/layout/orgChart1"/>
    <dgm:cxn modelId="{D005401E-46EA-C045-9152-716F33BDAC74}" type="presParOf" srcId="{85BFDA3D-18BF-634F-99D7-57A632E7AD10}" destId="{0401F4F3-E98F-7242-8599-E1A063ADF798}" srcOrd="1" destOrd="0" presId="urn:microsoft.com/office/officeart/2005/8/layout/orgChart1"/>
    <dgm:cxn modelId="{04FC9728-186B-C64B-928C-E2400D09FEA1}" type="presParOf" srcId="{0401F4F3-E98F-7242-8599-E1A063ADF798}" destId="{5BE70754-01A3-C646-9830-5E6E1F38AB44}" srcOrd="0" destOrd="0" presId="urn:microsoft.com/office/officeart/2005/8/layout/orgChart1"/>
    <dgm:cxn modelId="{62F96B98-6FE6-504D-A3D5-5E075C1DA4B7}" type="presParOf" srcId="{5BE70754-01A3-C646-9830-5E6E1F38AB44}" destId="{C4D2A3FF-1591-6C48-A6E9-81165C95DE42}" srcOrd="0" destOrd="0" presId="urn:microsoft.com/office/officeart/2005/8/layout/orgChart1"/>
    <dgm:cxn modelId="{A5EA9DB4-CB33-224E-8B16-B84097B99324}" type="presParOf" srcId="{5BE70754-01A3-C646-9830-5E6E1F38AB44}" destId="{8AB5C8A4-D7A7-D949-A169-07B5AB186A17}" srcOrd="1" destOrd="0" presId="urn:microsoft.com/office/officeart/2005/8/layout/orgChart1"/>
    <dgm:cxn modelId="{80087936-F7B0-F041-882D-4BE859414426}" type="presParOf" srcId="{0401F4F3-E98F-7242-8599-E1A063ADF798}" destId="{9B77DCF8-B879-E746-8AC8-EFBD196860EA}" srcOrd="1" destOrd="0" presId="urn:microsoft.com/office/officeart/2005/8/layout/orgChart1"/>
    <dgm:cxn modelId="{3B62FFC9-F1A1-844D-8E74-D9456F690B6F}" type="presParOf" srcId="{9B77DCF8-B879-E746-8AC8-EFBD196860EA}" destId="{9B5EC859-7248-4FBE-AAC0-34E59A4B5E3A}" srcOrd="0" destOrd="0" presId="urn:microsoft.com/office/officeart/2005/8/layout/orgChart1"/>
    <dgm:cxn modelId="{B7619A06-425D-3D46-9CFB-0101E85C8FB8}" type="presParOf" srcId="{9B77DCF8-B879-E746-8AC8-EFBD196860EA}" destId="{DABCF168-8197-4DA5-94C4-057CBDCE17AB}" srcOrd="1" destOrd="0" presId="urn:microsoft.com/office/officeart/2005/8/layout/orgChart1"/>
    <dgm:cxn modelId="{2FF187C9-0BE9-B74C-A8BE-E8F418341FDD}" type="presParOf" srcId="{DABCF168-8197-4DA5-94C4-057CBDCE17AB}" destId="{C69B29FC-971D-497C-B303-CC11DC38A35E}" srcOrd="0" destOrd="0" presId="urn:microsoft.com/office/officeart/2005/8/layout/orgChart1"/>
    <dgm:cxn modelId="{446AF10A-054C-DE43-A689-84FEB3F27377}" type="presParOf" srcId="{C69B29FC-971D-497C-B303-CC11DC38A35E}" destId="{EB12E4D8-E7F1-4C62-B520-31141AFC5A55}" srcOrd="0" destOrd="0" presId="urn:microsoft.com/office/officeart/2005/8/layout/orgChart1"/>
    <dgm:cxn modelId="{6815DCA4-4FCF-6C4F-B560-3F30604840A8}" type="presParOf" srcId="{C69B29FC-971D-497C-B303-CC11DC38A35E}" destId="{F49C7E02-ADF7-47A9-B251-A05DCA6DCBF0}" srcOrd="1" destOrd="0" presId="urn:microsoft.com/office/officeart/2005/8/layout/orgChart1"/>
    <dgm:cxn modelId="{82317179-9BC1-0243-9879-FE431F0E0005}" type="presParOf" srcId="{DABCF168-8197-4DA5-94C4-057CBDCE17AB}" destId="{7292F90E-15B3-447A-9832-737E5FD6DA66}" srcOrd="1" destOrd="0" presId="urn:microsoft.com/office/officeart/2005/8/layout/orgChart1"/>
    <dgm:cxn modelId="{C5BEAF49-529D-D74B-A59B-C7DE2B41FDBE}" type="presParOf" srcId="{7292F90E-15B3-447A-9832-737E5FD6DA66}" destId="{32492EF4-DCB9-0C4C-826E-89BC22ACC30B}" srcOrd="0" destOrd="0" presId="urn:microsoft.com/office/officeart/2005/8/layout/orgChart1"/>
    <dgm:cxn modelId="{14F33770-FD40-C843-B763-87CA5A76ABB8}" type="presParOf" srcId="{7292F90E-15B3-447A-9832-737E5FD6DA66}" destId="{40A92B2D-A309-3D40-90D1-21B67A8634BD}" srcOrd="1" destOrd="0" presId="urn:microsoft.com/office/officeart/2005/8/layout/orgChart1"/>
    <dgm:cxn modelId="{5ECEAD90-1F75-7448-AC32-CDB6B54DCB51}" type="presParOf" srcId="{40A92B2D-A309-3D40-90D1-21B67A8634BD}" destId="{9B8FDB65-3E8F-1846-94E3-389678DA41B1}" srcOrd="0" destOrd="0" presId="urn:microsoft.com/office/officeart/2005/8/layout/orgChart1"/>
    <dgm:cxn modelId="{D69896B9-7FC5-5947-B77F-3D00686A2B2A}" type="presParOf" srcId="{9B8FDB65-3E8F-1846-94E3-389678DA41B1}" destId="{896C7ACE-8607-7C42-9BBD-1B413717FBE9}" srcOrd="0" destOrd="0" presId="urn:microsoft.com/office/officeart/2005/8/layout/orgChart1"/>
    <dgm:cxn modelId="{BCD06249-1E4E-D34E-A005-6A9AB052E506}" type="presParOf" srcId="{9B8FDB65-3E8F-1846-94E3-389678DA41B1}" destId="{5A4EABE4-6974-F54E-92E9-6D35DAEDDF58}" srcOrd="1" destOrd="0" presId="urn:microsoft.com/office/officeart/2005/8/layout/orgChart1"/>
    <dgm:cxn modelId="{239C6157-6FF7-0F48-B178-123D11CD6477}" type="presParOf" srcId="{40A92B2D-A309-3D40-90D1-21B67A8634BD}" destId="{EF156255-6CD3-DD44-BEAF-54CC950AB31C}" srcOrd="1" destOrd="0" presId="urn:microsoft.com/office/officeart/2005/8/layout/orgChart1"/>
    <dgm:cxn modelId="{E866588F-B081-5241-B834-0698F519882B}" type="presParOf" srcId="{40A92B2D-A309-3D40-90D1-21B67A8634BD}" destId="{D5B86058-F7EF-8547-AE73-6407DD293EB9}" srcOrd="2" destOrd="0" presId="urn:microsoft.com/office/officeart/2005/8/layout/orgChart1"/>
    <dgm:cxn modelId="{C87DE667-3CC1-D040-93CD-11FBDF1FDD80}" type="presParOf" srcId="{DABCF168-8197-4DA5-94C4-057CBDCE17AB}" destId="{0FF6E8A5-63F3-4681-8C4F-99EACC836F0B}" srcOrd="2" destOrd="0" presId="urn:microsoft.com/office/officeart/2005/8/layout/orgChart1"/>
    <dgm:cxn modelId="{01FD7215-31B5-8246-9579-AF3C1B65A0DE}" type="presParOf" srcId="{9B77DCF8-B879-E746-8AC8-EFBD196860EA}" destId="{7B37DF95-E484-4655-938F-CAE68494BDFD}" srcOrd="2" destOrd="0" presId="urn:microsoft.com/office/officeart/2005/8/layout/orgChart1"/>
    <dgm:cxn modelId="{6949AB08-8DCE-4442-B01C-E135D2182406}" type="presParOf" srcId="{9B77DCF8-B879-E746-8AC8-EFBD196860EA}" destId="{76371C25-AFD4-4F33-B421-EB0F14B8F43A}" srcOrd="3" destOrd="0" presId="urn:microsoft.com/office/officeart/2005/8/layout/orgChart1"/>
    <dgm:cxn modelId="{590C4166-1C25-E94E-A2A1-D4B3320C27C1}" type="presParOf" srcId="{76371C25-AFD4-4F33-B421-EB0F14B8F43A}" destId="{36C1A4F3-50B6-4717-AC9B-326EAD388097}" srcOrd="0" destOrd="0" presId="urn:microsoft.com/office/officeart/2005/8/layout/orgChart1"/>
    <dgm:cxn modelId="{8548AA29-FDC0-2748-A9E1-EE675F7AA6A6}" type="presParOf" srcId="{36C1A4F3-50B6-4717-AC9B-326EAD388097}" destId="{714D4D66-57CB-44E1-9470-6ECBE1235C2D}" srcOrd="0" destOrd="0" presId="urn:microsoft.com/office/officeart/2005/8/layout/orgChart1"/>
    <dgm:cxn modelId="{7D4A0173-7FB0-634E-87C3-C3B8B56F5668}" type="presParOf" srcId="{36C1A4F3-50B6-4717-AC9B-326EAD388097}" destId="{69DD91BF-AE08-4A50-85AD-0A6AF04AFB88}" srcOrd="1" destOrd="0" presId="urn:microsoft.com/office/officeart/2005/8/layout/orgChart1"/>
    <dgm:cxn modelId="{FCC45407-DF5A-9841-9176-20FA30B3EC0F}" type="presParOf" srcId="{76371C25-AFD4-4F33-B421-EB0F14B8F43A}" destId="{F5067E9F-CDDD-484A-A776-F2C9CE15B596}" srcOrd="1" destOrd="0" presId="urn:microsoft.com/office/officeart/2005/8/layout/orgChart1"/>
    <dgm:cxn modelId="{1FA09777-A241-584C-8550-E3BFE8428055}" type="presParOf" srcId="{F5067E9F-CDDD-484A-A776-F2C9CE15B596}" destId="{9F449BE5-64B7-0F4F-80F9-A50FBDA03DC2}" srcOrd="0" destOrd="0" presId="urn:microsoft.com/office/officeart/2005/8/layout/orgChart1"/>
    <dgm:cxn modelId="{062FBF85-BD35-E44C-87CA-09F9A9C14769}" type="presParOf" srcId="{F5067E9F-CDDD-484A-A776-F2C9CE15B596}" destId="{B65254A8-77C6-9941-8453-39DD7834FFFC}" srcOrd="1" destOrd="0" presId="urn:microsoft.com/office/officeart/2005/8/layout/orgChart1"/>
    <dgm:cxn modelId="{3E2C214B-6E26-5048-B7BC-ED962E5E3ACE}" type="presParOf" srcId="{B65254A8-77C6-9941-8453-39DD7834FFFC}" destId="{FF87FDF4-5732-8D45-983A-A2C213AA8B9C}" srcOrd="0" destOrd="0" presId="urn:microsoft.com/office/officeart/2005/8/layout/orgChart1"/>
    <dgm:cxn modelId="{2E94BAAA-9CBB-5443-9CC1-A381851C3585}" type="presParOf" srcId="{FF87FDF4-5732-8D45-983A-A2C213AA8B9C}" destId="{F85B6A5C-90EA-AA45-902B-2EA180B1C0FD}" srcOrd="0" destOrd="0" presId="urn:microsoft.com/office/officeart/2005/8/layout/orgChart1"/>
    <dgm:cxn modelId="{07E19AEC-4683-4843-84E4-FBA2B8F6F8EB}" type="presParOf" srcId="{FF87FDF4-5732-8D45-983A-A2C213AA8B9C}" destId="{C2F26B25-D6D4-924B-9CED-E98E198A47DD}" srcOrd="1" destOrd="0" presId="urn:microsoft.com/office/officeart/2005/8/layout/orgChart1"/>
    <dgm:cxn modelId="{0DAD8286-E3BC-284E-8714-11FD37D970D0}" type="presParOf" srcId="{B65254A8-77C6-9941-8453-39DD7834FFFC}" destId="{B417932F-8FE1-1B40-A1FC-6C7ED5985A1C}" srcOrd="1" destOrd="0" presId="urn:microsoft.com/office/officeart/2005/8/layout/orgChart1"/>
    <dgm:cxn modelId="{826DCE0D-B271-CE48-BD4D-59412C778C92}" type="presParOf" srcId="{B65254A8-77C6-9941-8453-39DD7834FFFC}" destId="{8FDAB689-DA22-4947-A24D-EA4C2F39F762}" srcOrd="2" destOrd="0" presId="urn:microsoft.com/office/officeart/2005/8/layout/orgChart1"/>
    <dgm:cxn modelId="{A11BE44D-7454-574D-925D-B2B7A7FE0703}" type="presParOf" srcId="{76371C25-AFD4-4F33-B421-EB0F14B8F43A}" destId="{8D6D9E8D-D9DD-4303-8C74-4E298457F1EE}" srcOrd="2" destOrd="0" presId="urn:microsoft.com/office/officeart/2005/8/layout/orgChart1"/>
    <dgm:cxn modelId="{124CDD7B-3EE3-5341-8A40-862CBE618E3F}" type="presParOf" srcId="{9B77DCF8-B879-E746-8AC8-EFBD196860EA}" destId="{BD96652F-2665-47BF-BB3E-E2EC355D9CE1}" srcOrd="4" destOrd="0" presId="urn:microsoft.com/office/officeart/2005/8/layout/orgChart1"/>
    <dgm:cxn modelId="{30FFC8BF-749E-044C-A5DC-AD5B6273F8C8}" type="presParOf" srcId="{9B77DCF8-B879-E746-8AC8-EFBD196860EA}" destId="{F47D0865-5A91-4C41-B14F-701835B28590}" srcOrd="5" destOrd="0" presId="urn:microsoft.com/office/officeart/2005/8/layout/orgChart1"/>
    <dgm:cxn modelId="{A9CB80D6-BFA5-3648-9EC1-482DC6CF3C2A}" type="presParOf" srcId="{F47D0865-5A91-4C41-B14F-701835B28590}" destId="{10210A00-EB79-4479-8D8D-B0B4F4B812BE}" srcOrd="0" destOrd="0" presId="urn:microsoft.com/office/officeart/2005/8/layout/orgChart1"/>
    <dgm:cxn modelId="{FD2593A5-2A65-4E41-B514-0581F3C895E4}" type="presParOf" srcId="{10210A00-EB79-4479-8D8D-B0B4F4B812BE}" destId="{3BEB44FF-3B5E-42FC-BDCC-734D7F6A2274}" srcOrd="0" destOrd="0" presId="urn:microsoft.com/office/officeart/2005/8/layout/orgChart1"/>
    <dgm:cxn modelId="{888EDDAF-CCD9-2E44-8F7F-A4F1CDF80985}" type="presParOf" srcId="{10210A00-EB79-4479-8D8D-B0B4F4B812BE}" destId="{E150E4B6-B9A5-4BAC-BBFC-61EB6361091E}" srcOrd="1" destOrd="0" presId="urn:microsoft.com/office/officeart/2005/8/layout/orgChart1"/>
    <dgm:cxn modelId="{CA507C01-A09E-8640-BF8C-A69A4741A6C4}" type="presParOf" srcId="{F47D0865-5A91-4C41-B14F-701835B28590}" destId="{BB2C8C54-396C-447D-8847-B155D85552CB}" srcOrd="1" destOrd="0" presId="urn:microsoft.com/office/officeart/2005/8/layout/orgChart1"/>
    <dgm:cxn modelId="{05E87FC6-6A7F-954A-88D6-E4330D2BD16A}" type="presParOf" srcId="{F47D0865-5A91-4C41-B14F-701835B28590}" destId="{17E47251-7D03-402D-BE63-824639AB0472}" srcOrd="2" destOrd="0" presId="urn:microsoft.com/office/officeart/2005/8/layout/orgChart1"/>
    <dgm:cxn modelId="{FA9D2021-121F-0948-924C-C641E6EA9446}" type="presParOf" srcId="{9B77DCF8-B879-E746-8AC8-EFBD196860EA}" destId="{4CBFE0D8-3F1F-43EA-B140-6CA244E4CD57}" srcOrd="6" destOrd="0" presId="urn:microsoft.com/office/officeart/2005/8/layout/orgChart1"/>
    <dgm:cxn modelId="{DE8E1BDA-C129-CF4D-98C3-519431C451BE}" type="presParOf" srcId="{9B77DCF8-B879-E746-8AC8-EFBD196860EA}" destId="{35082C41-A70D-44A3-BA44-07AE28FCA15F}" srcOrd="7" destOrd="0" presId="urn:microsoft.com/office/officeart/2005/8/layout/orgChart1"/>
    <dgm:cxn modelId="{A59EB74C-1917-7D4A-8083-7756E11584CC}" type="presParOf" srcId="{35082C41-A70D-44A3-BA44-07AE28FCA15F}" destId="{E7A3E4B1-5597-461F-8027-C43DE91EBEBC}" srcOrd="0" destOrd="0" presId="urn:microsoft.com/office/officeart/2005/8/layout/orgChart1"/>
    <dgm:cxn modelId="{BB6DC1A1-E013-D747-906A-02C2C7D63D7D}" type="presParOf" srcId="{E7A3E4B1-5597-461F-8027-C43DE91EBEBC}" destId="{CD28EE2E-A8D3-49C1-9D0D-2FB5B18FD06C}" srcOrd="0" destOrd="0" presId="urn:microsoft.com/office/officeart/2005/8/layout/orgChart1"/>
    <dgm:cxn modelId="{23B55154-A2F5-1F40-9AAC-841C3B20D3BE}" type="presParOf" srcId="{E7A3E4B1-5597-461F-8027-C43DE91EBEBC}" destId="{5D2457A3-228A-410C-BB8F-3F21E6A1BF73}" srcOrd="1" destOrd="0" presId="urn:microsoft.com/office/officeart/2005/8/layout/orgChart1"/>
    <dgm:cxn modelId="{1A31D6C3-512F-9843-8198-1ACEACF6C049}" type="presParOf" srcId="{35082C41-A70D-44A3-BA44-07AE28FCA15F}" destId="{6FF2B284-1FE2-4F97-8342-B81C07D39CF6}" srcOrd="1" destOrd="0" presId="urn:microsoft.com/office/officeart/2005/8/layout/orgChart1"/>
    <dgm:cxn modelId="{80C9FA36-4CF4-C54E-B71B-2CB91A09D776}" type="presParOf" srcId="{35082C41-A70D-44A3-BA44-07AE28FCA15F}" destId="{ACBA8EB0-066B-43CB-B2D3-CED3139FB488}" srcOrd="2" destOrd="0" presId="urn:microsoft.com/office/officeart/2005/8/layout/orgChart1"/>
    <dgm:cxn modelId="{9EF759F9-4A8A-2542-853E-DC42B0DED161}" type="presParOf" srcId="{9B77DCF8-B879-E746-8AC8-EFBD196860EA}" destId="{98C2F332-944C-4E18-B2F6-477E48AACA8A}" srcOrd="8" destOrd="0" presId="urn:microsoft.com/office/officeart/2005/8/layout/orgChart1"/>
    <dgm:cxn modelId="{BD7320AA-F564-FE4B-8565-0178A6175AD9}" type="presParOf" srcId="{9B77DCF8-B879-E746-8AC8-EFBD196860EA}" destId="{1E264C80-A66B-4712-93FE-7B56CCA56991}" srcOrd="9" destOrd="0" presId="urn:microsoft.com/office/officeart/2005/8/layout/orgChart1"/>
    <dgm:cxn modelId="{0DD7EA7D-5A38-1B49-AC36-1B01545B26B8}" type="presParOf" srcId="{1E264C80-A66B-4712-93FE-7B56CCA56991}" destId="{F9670B42-9B5D-489A-B619-F4C093577FA6}" srcOrd="0" destOrd="0" presId="urn:microsoft.com/office/officeart/2005/8/layout/orgChart1"/>
    <dgm:cxn modelId="{D6E9AEB2-4906-1747-9F30-19C4E33E5FC4}" type="presParOf" srcId="{F9670B42-9B5D-489A-B619-F4C093577FA6}" destId="{656D84FE-6DC9-4D63-AC76-2776179517B6}" srcOrd="0" destOrd="0" presId="urn:microsoft.com/office/officeart/2005/8/layout/orgChart1"/>
    <dgm:cxn modelId="{7613178F-10DD-F642-8C04-646F32D4D54D}" type="presParOf" srcId="{F9670B42-9B5D-489A-B619-F4C093577FA6}" destId="{BB2208F1-49D2-4C2F-ABFD-B1FDB3878691}" srcOrd="1" destOrd="0" presId="urn:microsoft.com/office/officeart/2005/8/layout/orgChart1"/>
    <dgm:cxn modelId="{35DF7687-D21A-AE47-91AF-3A6808EFB937}" type="presParOf" srcId="{1E264C80-A66B-4712-93FE-7B56CCA56991}" destId="{62DCF4A7-AA59-44E6-BCAE-7803230413D9}" srcOrd="1" destOrd="0" presId="urn:microsoft.com/office/officeart/2005/8/layout/orgChart1"/>
    <dgm:cxn modelId="{04133F30-B8E3-1546-AA66-8E439A8B5BCA}" type="presParOf" srcId="{1E264C80-A66B-4712-93FE-7B56CCA56991}" destId="{5E42FBEB-1499-43B9-AE16-12C50BAD8CBB}" srcOrd="2" destOrd="0" presId="urn:microsoft.com/office/officeart/2005/8/layout/orgChart1"/>
    <dgm:cxn modelId="{48876D9F-0395-C549-8587-2178568DB834}" type="presParOf" srcId="{9B77DCF8-B879-E746-8AC8-EFBD196860EA}" destId="{BD47E046-80FD-6F45-923D-5AC90497BF79}" srcOrd="10" destOrd="0" presId="urn:microsoft.com/office/officeart/2005/8/layout/orgChart1"/>
    <dgm:cxn modelId="{6DB7C08D-03A9-A740-A627-56CB73DDFDFC}" type="presParOf" srcId="{9B77DCF8-B879-E746-8AC8-EFBD196860EA}" destId="{B1B758B3-E9AB-6049-80AF-448419E24F1B}" srcOrd="11" destOrd="0" presId="urn:microsoft.com/office/officeart/2005/8/layout/orgChart1"/>
    <dgm:cxn modelId="{F82D311F-3E7C-904F-8F89-6190E6779DE6}" type="presParOf" srcId="{B1B758B3-E9AB-6049-80AF-448419E24F1B}" destId="{6F574827-B672-4245-B052-B29CE33F2487}" srcOrd="0" destOrd="0" presId="urn:microsoft.com/office/officeart/2005/8/layout/orgChart1"/>
    <dgm:cxn modelId="{D7CAE461-7850-0744-8E43-F34CADAA071B}" type="presParOf" srcId="{6F574827-B672-4245-B052-B29CE33F2487}" destId="{AC7B89EE-7445-864A-8B12-C9E8F811240F}" srcOrd="0" destOrd="0" presId="urn:microsoft.com/office/officeart/2005/8/layout/orgChart1"/>
    <dgm:cxn modelId="{DF6F17BC-9F3C-2740-B853-F67CE28FF0BE}" type="presParOf" srcId="{6F574827-B672-4245-B052-B29CE33F2487}" destId="{0C5039CF-5750-E849-B161-C4CDF7524AED}" srcOrd="1" destOrd="0" presId="urn:microsoft.com/office/officeart/2005/8/layout/orgChart1"/>
    <dgm:cxn modelId="{991ED1C7-5C46-7F4A-89E0-40926A396B0F}" type="presParOf" srcId="{B1B758B3-E9AB-6049-80AF-448419E24F1B}" destId="{8AA4753B-E055-CC4E-8EB1-D0CB198CFAA2}" srcOrd="1" destOrd="0" presId="urn:microsoft.com/office/officeart/2005/8/layout/orgChart1"/>
    <dgm:cxn modelId="{F5122EE8-4C7C-5243-BB40-0DAB6E97729A}" type="presParOf" srcId="{B1B758B3-E9AB-6049-80AF-448419E24F1B}" destId="{C43C3FFD-8413-3A4D-942F-A80417A92F59}" srcOrd="2" destOrd="0" presId="urn:microsoft.com/office/officeart/2005/8/layout/orgChart1"/>
    <dgm:cxn modelId="{2D37F7EE-00D9-5B4B-A53B-096DD7A54E7E}" type="presParOf" srcId="{9B77DCF8-B879-E746-8AC8-EFBD196860EA}" destId="{D31F4463-8B06-5243-A6CA-780D5964A5E6}" srcOrd="12" destOrd="0" presId="urn:microsoft.com/office/officeart/2005/8/layout/orgChart1"/>
    <dgm:cxn modelId="{D1D2B291-9C6F-C74A-86AA-2A8F2FB5AAA7}" type="presParOf" srcId="{9B77DCF8-B879-E746-8AC8-EFBD196860EA}" destId="{F893DB13-4719-7A46-A90D-4CC77D515577}" srcOrd="13" destOrd="0" presId="urn:microsoft.com/office/officeart/2005/8/layout/orgChart1"/>
    <dgm:cxn modelId="{785736A6-B07A-CF4C-9653-0295228BD951}" type="presParOf" srcId="{F893DB13-4719-7A46-A90D-4CC77D515577}" destId="{0E458974-2B58-A44F-9757-CCB63FCB9B78}" srcOrd="0" destOrd="0" presId="urn:microsoft.com/office/officeart/2005/8/layout/orgChart1"/>
    <dgm:cxn modelId="{EA6B5581-A4A3-F547-8D85-1753FF07E1A5}" type="presParOf" srcId="{0E458974-2B58-A44F-9757-CCB63FCB9B78}" destId="{4E09FA33-B77E-F14C-BDFA-6C48B7943605}" srcOrd="0" destOrd="0" presId="urn:microsoft.com/office/officeart/2005/8/layout/orgChart1"/>
    <dgm:cxn modelId="{5192D1B0-533C-AF48-B705-E4AB01D80B7E}" type="presParOf" srcId="{0E458974-2B58-A44F-9757-CCB63FCB9B78}" destId="{8D24232A-5F4D-2440-86EC-DA7C585FB19F}" srcOrd="1" destOrd="0" presId="urn:microsoft.com/office/officeart/2005/8/layout/orgChart1"/>
    <dgm:cxn modelId="{A99903CC-F0E2-5F45-B5C0-AE9D3F4BEFB0}" type="presParOf" srcId="{F893DB13-4719-7A46-A90D-4CC77D515577}" destId="{7F20B2F0-E4CE-814E-B7DD-6332392F6F42}" srcOrd="1" destOrd="0" presId="urn:microsoft.com/office/officeart/2005/8/layout/orgChart1"/>
    <dgm:cxn modelId="{7444E59F-012A-4B4D-926D-40AE6F3A2E1A}" type="presParOf" srcId="{F893DB13-4719-7A46-A90D-4CC77D515577}" destId="{160B12DF-DDE6-A047-AEEA-6D8C6353B8C4}" srcOrd="2" destOrd="0" presId="urn:microsoft.com/office/officeart/2005/8/layout/orgChart1"/>
    <dgm:cxn modelId="{165AF563-698D-9740-960F-94A5C9959879}" type="presParOf" srcId="{9B77DCF8-B879-E746-8AC8-EFBD196860EA}" destId="{5A75CAF3-AA22-7944-8BD9-BADD7E92E892}" srcOrd="14" destOrd="0" presId="urn:microsoft.com/office/officeart/2005/8/layout/orgChart1"/>
    <dgm:cxn modelId="{401CAE26-8BAE-DF49-BC53-A7C2E805818B}" type="presParOf" srcId="{9B77DCF8-B879-E746-8AC8-EFBD196860EA}" destId="{96DFC12E-4B45-5545-8A7F-7E457CA6E686}" srcOrd="15" destOrd="0" presId="urn:microsoft.com/office/officeart/2005/8/layout/orgChart1"/>
    <dgm:cxn modelId="{9C1785B9-3D92-E943-BC96-9A63335AE8B5}" type="presParOf" srcId="{96DFC12E-4B45-5545-8A7F-7E457CA6E686}" destId="{3777ACB1-AFD6-8A49-B653-92154866C919}" srcOrd="0" destOrd="0" presId="urn:microsoft.com/office/officeart/2005/8/layout/orgChart1"/>
    <dgm:cxn modelId="{A56AE74B-1BAB-2545-B130-57E6F5DECEF7}" type="presParOf" srcId="{3777ACB1-AFD6-8A49-B653-92154866C919}" destId="{E1F2C386-09BF-ED48-873B-D7E068697011}" srcOrd="0" destOrd="0" presId="urn:microsoft.com/office/officeart/2005/8/layout/orgChart1"/>
    <dgm:cxn modelId="{C8AC8275-E1EC-9946-947C-E55CF4148EEC}" type="presParOf" srcId="{3777ACB1-AFD6-8A49-B653-92154866C919}" destId="{B5D60BF1-DEF7-7C43-8549-C1173CC52182}" srcOrd="1" destOrd="0" presId="urn:microsoft.com/office/officeart/2005/8/layout/orgChart1"/>
    <dgm:cxn modelId="{A49666E6-9C73-B74F-AE33-AEA95B3E6282}" type="presParOf" srcId="{96DFC12E-4B45-5545-8A7F-7E457CA6E686}" destId="{8221814D-16EE-7E47-B0D8-7A51414A7603}" srcOrd="1" destOrd="0" presId="urn:microsoft.com/office/officeart/2005/8/layout/orgChart1"/>
    <dgm:cxn modelId="{7DDCBA89-83DD-7E49-8AF0-D7B9ED200DF4}" type="presParOf" srcId="{96DFC12E-4B45-5545-8A7F-7E457CA6E686}" destId="{11C4D84D-6593-184C-926D-0FA0614E5C1B}" srcOrd="2" destOrd="0" presId="urn:microsoft.com/office/officeart/2005/8/layout/orgChart1"/>
    <dgm:cxn modelId="{6C260FE3-48EC-CF4B-AC31-8B425DF95B72}" type="presParOf" srcId="{0401F4F3-E98F-7242-8599-E1A063ADF798}" destId="{8ECB6DBE-E7C1-2F41-9F41-9AA7A9040465}" srcOrd="2" destOrd="0" presId="urn:microsoft.com/office/officeart/2005/8/layout/orgChart1"/>
    <dgm:cxn modelId="{71AC5F3E-A02F-0E44-9412-611275427098}" type="presParOf" srcId="{D8BE1A75-1DF3-204B-A8DF-CBA8B74B318E}" destId="{E4C7B797-C7F1-B247-8EEB-30ABCE70A3E1}" srcOrd="2" destOrd="0" presId="urn:microsoft.com/office/officeart/2005/8/layout/orgChart1"/>
    <dgm:cxn modelId="{5018D167-870F-4A4C-BFE1-4482CD7C1578}" type="presParOf" srcId="{1C72849C-188C-604F-B714-452C5351239E}" destId="{8042212F-64F8-1C45-83F1-0847AAD475BC}" srcOrd="2" destOrd="0" presId="urn:microsoft.com/office/officeart/2005/8/layout/orgChart1"/>
    <dgm:cxn modelId="{58F74139-94BC-0B4F-A6A3-A6B5E93F049D}" type="presParOf" srcId="{1C72849C-188C-604F-B714-452C5351239E}" destId="{F0172968-1385-BC4E-89BA-4C69D48F20A6}" srcOrd="3" destOrd="0" presId="urn:microsoft.com/office/officeart/2005/8/layout/orgChart1"/>
    <dgm:cxn modelId="{661FBBE5-05E0-9C47-81A4-21511C180173}" type="presParOf" srcId="{F0172968-1385-BC4E-89BA-4C69D48F20A6}" destId="{6F69C9BB-8200-D645-997A-64B4EFBE5E03}" srcOrd="0" destOrd="0" presId="urn:microsoft.com/office/officeart/2005/8/layout/orgChart1"/>
    <dgm:cxn modelId="{7C6FA03A-F096-4442-83CC-3E3191146B8C}" type="presParOf" srcId="{6F69C9BB-8200-D645-997A-64B4EFBE5E03}" destId="{EBD93D3F-CA87-3C43-9F51-4D03E55916EB}" srcOrd="0" destOrd="0" presId="urn:microsoft.com/office/officeart/2005/8/layout/orgChart1"/>
    <dgm:cxn modelId="{FDD5275E-936C-5C40-AD18-F1E9B3F9DB09}" type="presParOf" srcId="{6F69C9BB-8200-D645-997A-64B4EFBE5E03}" destId="{AD860FD5-F3F2-BA43-BA61-A67EBADF80CA}" srcOrd="1" destOrd="0" presId="urn:microsoft.com/office/officeart/2005/8/layout/orgChart1"/>
    <dgm:cxn modelId="{422819E0-A862-6F46-A018-D6DD54EACEAC}" type="presParOf" srcId="{F0172968-1385-BC4E-89BA-4C69D48F20A6}" destId="{D1EA401B-5E2B-034E-8122-DF308058E289}" srcOrd="1" destOrd="0" presId="urn:microsoft.com/office/officeart/2005/8/layout/orgChart1"/>
    <dgm:cxn modelId="{D233EB89-70D8-3B48-B32D-697CC03CA592}" type="presParOf" srcId="{F0172968-1385-BC4E-89BA-4C69D48F20A6}" destId="{B0B8E78E-C928-3449-B219-7C0E26AD6272}" srcOrd="2" destOrd="0" presId="urn:microsoft.com/office/officeart/2005/8/layout/orgChart1"/>
    <dgm:cxn modelId="{22A6B780-FDC5-3D4F-9656-8F3CDABDD51C}" type="presParOf" srcId="{1C72849C-188C-604F-B714-452C5351239E}" destId="{EB6AAE19-6373-954B-8FF4-3C3FA8686DD3}" srcOrd="4" destOrd="0" presId="urn:microsoft.com/office/officeart/2005/8/layout/orgChart1"/>
    <dgm:cxn modelId="{5B8EE815-D83E-0E45-B0EE-C9CFD6416BE9}" type="presParOf" srcId="{1C72849C-188C-604F-B714-452C5351239E}" destId="{660D8715-5E9E-3546-B294-93418D9CDEE6}" srcOrd="5" destOrd="0" presId="urn:microsoft.com/office/officeart/2005/8/layout/orgChart1"/>
    <dgm:cxn modelId="{DE1DD6A2-9710-964C-9D83-F797870F8CF0}" type="presParOf" srcId="{660D8715-5E9E-3546-B294-93418D9CDEE6}" destId="{B85E2E33-A40D-194A-99DF-D0DCB68224EE}" srcOrd="0" destOrd="0" presId="urn:microsoft.com/office/officeart/2005/8/layout/orgChart1"/>
    <dgm:cxn modelId="{2A60AC8D-FFFE-A04A-A9C4-6C6AAC4EFE02}" type="presParOf" srcId="{B85E2E33-A40D-194A-99DF-D0DCB68224EE}" destId="{89C88B33-6E2D-964B-BDD2-79A3FC12681C}" srcOrd="0" destOrd="0" presId="urn:microsoft.com/office/officeart/2005/8/layout/orgChart1"/>
    <dgm:cxn modelId="{AAEA3BDD-130E-E944-BE39-B136900B3DF4}" type="presParOf" srcId="{B85E2E33-A40D-194A-99DF-D0DCB68224EE}" destId="{6B94C601-D052-9E47-890D-2683F9A380F0}" srcOrd="1" destOrd="0" presId="urn:microsoft.com/office/officeart/2005/8/layout/orgChart1"/>
    <dgm:cxn modelId="{BA65638D-C7F0-CA4A-A41F-0F6B5C7DB9D4}" type="presParOf" srcId="{660D8715-5E9E-3546-B294-93418D9CDEE6}" destId="{62A17DF8-19C3-E549-9E13-9360144DA905}" srcOrd="1" destOrd="0" presId="urn:microsoft.com/office/officeart/2005/8/layout/orgChart1"/>
    <dgm:cxn modelId="{386F679D-5587-384A-B5B1-13472FC7BE4A}" type="presParOf" srcId="{660D8715-5E9E-3546-B294-93418D9CDEE6}" destId="{799334A6-4478-D44B-AE57-F1554FBEFCA4}" srcOrd="2" destOrd="0" presId="urn:microsoft.com/office/officeart/2005/8/layout/orgChart1"/>
    <dgm:cxn modelId="{32B5C175-5449-2645-B3E7-8DD6DA2CB831}" type="presParOf" srcId="{1407C12E-B9D9-9447-AA9D-216E3627D03F}" destId="{76218F16-53FD-6A42-8F8C-6AE7123366D4}" srcOrd="2" destOrd="0" presId="urn:microsoft.com/office/officeart/2005/8/layout/orgChart1"/>
    <dgm:cxn modelId="{3FDEB76F-B528-C84A-99A4-B62B6D41FF88}" type="presParOf" srcId="{A679799C-7729-1D4B-8B40-374C96A17A7E}" destId="{58917197-68E9-6E43-8A91-A9FD54B73B8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6AAE19-6373-954B-8FF4-3C3FA8686DD3}">
      <dsp:nvSpPr>
        <dsp:cNvPr id="0" name=""/>
        <dsp:cNvSpPr/>
      </dsp:nvSpPr>
      <dsp:spPr>
        <a:xfrm>
          <a:off x="5605385" y="1619382"/>
          <a:ext cx="1673270" cy="290803"/>
        </a:xfrm>
        <a:custGeom>
          <a:avLst/>
          <a:gdLst/>
          <a:ahLst/>
          <a:cxnLst/>
          <a:rect l="0" t="0" r="0" b="0"/>
          <a:pathLst>
            <a:path>
              <a:moveTo>
                <a:pt x="0" y="0"/>
              </a:moveTo>
              <a:lnTo>
                <a:pt x="0" y="179850"/>
              </a:lnTo>
              <a:lnTo>
                <a:pt x="1673270" y="179850"/>
              </a:lnTo>
              <a:lnTo>
                <a:pt x="1673270" y="290803"/>
              </a:lnTo>
            </a:path>
          </a:pathLst>
        </a:custGeom>
        <a:noFill/>
        <a:ln w="1587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42212F-64F8-1C45-83F1-0847AAD475BC}">
      <dsp:nvSpPr>
        <dsp:cNvPr id="0" name=""/>
        <dsp:cNvSpPr/>
      </dsp:nvSpPr>
      <dsp:spPr>
        <a:xfrm>
          <a:off x="5553610" y="1619382"/>
          <a:ext cx="91440" cy="290803"/>
        </a:xfrm>
        <a:custGeom>
          <a:avLst/>
          <a:gdLst/>
          <a:ahLst/>
          <a:cxnLst/>
          <a:rect l="0" t="0" r="0" b="0"/>
          <a:pathLst>
            <a:path>
              <a:moveTo>
                <a:pt x="51774" y="0"/>
              </a:moveTo>
              <a:lnTo>
                <a:pt x="51774" y="179850"/>
              </a:lnTo>
              <a:lnTo>
                <a:pt x="45720" y="179850"/>
              </a:lnTo>
              <a:lnTo>
                <a:pt x="45720" y="290803"/>
              </a:lnTo>
            </a:path>
          </a:pathLst>
        </a:custGeom>
        <a:noFill/>
        <a:ln w="1587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75CAF3-AA22-7944-8BD9-BADD7E92E892}">
      <dsp:nvSpPr>
        <dsp:cNvPr id="0" name=""/>
        <dsp:cNvSpPr/>
      </dsp:nvSpPr>
      <dsp:spPr>
        <a:xfrm>
          <a:off x="5676374" y="3191976"/>
          <a:ext cx="4683202" cy="221906"/>
        </a:xfrm>
        <a:custGeom>
          <a:avLst/>
          <a:gdLst/>
          <a:ahLst/>
          <a:cxnLst/>
          <a:rect l="0" t="0" r="0" b="0"/>
          <a:pathLst>
            <a:path>
              <a:moveTo>
                <a:pt x="0" y="0"/>
              </a:moveTo>
              <a:lnTo>
                <a:pt x="0" y="110953"/>
              </a:lnTo>
              <a:lnTo>
                <a:pt x="4683202" y="110953"/>
              </a:lnTo>
              <a:lnTo>
                <a:pt x="4683202" y="221906"/>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1F4463-8B06-5243-A6CA-780D5964A5E6}">
      <dsp:nvSpPr>
        <dsp:cNvPr id="0" name=""/>
        <dsp:cNvSpPr/>
      </dsp:nvSpPr>
      <dsp:spPr>
        <a:xfrm>
          <a:off x="5676374" y="3191976"/>
          <a:ext cx="3404598" cy="221906"/>
        </a:xfrm>
        <a:custGeom>
          <a:avLst/>
          <a:gdLst/>
          <a:ahLst/>
          <a:cxnLst/>
          <a:rect l="0" t="0" r="0" b="0"/>
          <a:pathLst>
            <a:path>
              <a:moveTo>
                <a:pt x="0" y="0"/>
              </a:moveTo>
              <a:lnTo>
                <a:pt x="0" y="110953"/>
              </a:lnTo>
              <a:lnTo>
                <a:pt x="3404598" y="110953"/>
              </a:lnTo>
              <a:lnTo>
                <a:pt x="3404598" y="221906"/>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47E046-80FD-6F45-923D-5AC90497BF79}">
      <dsp:nvSpPr>
        <dsp:cNvPr id="0" name=""/>
        <dsp:cNvSpPr/>
      </dsp:nvSpPr>
      <dsp:spPr>
        <a:xfrm>
          <a:off x="5676374" y="3191976"/>
          <a:ext cx="2125993" cy="221906"/>
        </a:xfrm>
        <a:custGeom>
          <a:avLst/>
          <a:gdLst/>
          <a:ahLst/>
          <a:cxnLst/>
          <a:rect l="0" t="0" r="0" b="0"/>
          <a:pathLst>
            <a:path>
              <a:moveTo>
                <a:pt x="0" y="0"/>
              </a:moveTo>
              <a:lnTo>
                <a:pt x="0" y="110953"/>
              </a:lnTo>
              <a:lnTo>
                <a:pt x="2125993" y="110953"/>
              </a:lnTo>
              <a:lnTo>
                <a:pt x="2125993" y="221906"/>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C2F332-944C-4E18-B2F6-477E48AACA8A}">
      <dsp:nvSpPr>
        <dsp:cNvPr id="0" name=""/>
        <dsp:cNvSpPr/>
      </dsp:nvSpPr>
      <dsp:spPr>
        <a:xfrm>
          <a:off x="5676374" y="3191976"/>
          <a:ext cx="847388" cy="221906"/>
        </a:xfrm>
        <a:custGeom>
          <a:avLst/>
          <a:gdLst/>
          <a:ahLst/>
          <a:cxnLst/>
          <a:rect l="0" t="0" r="0" b="0"/>
          <a:pathLst>
            <a:path>
              <a:moveTo>
                <a:pt x="0" y="0"/>
              </a:moveTo>
              <a:lnTo>
                <a:pt x="0" y="110953"/>
              </a:lnTo>
              <a:lnTo>
                <a:pt x="847388" y="110953"/>
              </a:lnTo>
              <a:lnTo>
                <a:pt x="847388" y="221906"/>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BFE0D8-3F1F-43EA-B140-6CA244E4CD57}">
      <dsp:nvSpPr>
        <dsp:cNvPr id="0" name=""/>
        <dsp:cNvSpPr/>
      </dsp:nvSpPr>
      <dsp:spPr>
        <a:xfrm>
          <a:off x="5245158" y="3191976"/>
          <a:ext cx="431216" cy="221906"/>
        </a:xfrm>
        <a:custGeom>
          <a:avLst/>
          <a:gdLst/>
          <a:ahLst/>
          <a:cxnLst/>
          <a:rect l="0" t="0" r="0" b="0"/>
          <a:pathLst>
            <a:path>
              <a:moveTo>
                <a:pt x="431216" y="0"/>
              </a:moveTo>
              <a:lnTo>
                <a:pt x="431216" y="110953"/>
              </a:lnTo>
              <a:lnTo>
                <a:pt x="0" y="110953"/>
              </a:lnTo>
              <a:lnTo>
                <a:pt x="0" y="221906"/>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96652F-2665-47BF-BB3E-E2EC355D9CE1}">
      <dsp:nvSpPr>
        <dsp:cNvPr id="0" name=""/>
        <dsp:cNvSpPr/>
      </dsp:nvSpPr>
      <dsp:spPr>
        <a:xfrm>
          <a:off x="3966553" y="3191976"/>
          <a:ext cx="1709820" cy="221906"/>
        </a:xfrm>
        <a:custGeom>
          <a:avLst/>
          <a:gdLst/>
          <a:ahLst/>
          <a:cxnLst/>
          <a:rect l="0" t="0" r="0" b="0"/>
          <a:pathLst>
            <a:path>
              <a:moveTo>
                <a:pt x="1709820" y="0"/>
              </a:moveTo>
              <a:lnTo>
                <a:pt x="1709820" y="110953"/>
              </a:lnTo>
              <a:lnTo>
                <a:pt x="0" y="110953"/>
              </a:lnTo>
              <a:lnTo>
                <a:pt x="0" y="221906"/>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449BE5-64B7-0F4F-80F9-A50FBDA03DC2}">
      <dsp:nvSpPr>
        <dsp:cNvPr id="0" name=""/>
        <dsp:cNvSpPr/>
      </dsp:nvSpPr>
      <dsp:spPr>
        <a:xfrm>
          <a:off x="2265269" y="3942232"/>
          <a:ext cx="114049" cy="553641"/>
        </a:xfrm>
        <a:custGeom>
          <a:avLst/>
          <a:gdLst/>
          <a:ahLst/>
          <a:cxnLst/>
          <a:rect l="0" t="0" r="0" b="0"/>
          <a:pathLst>
            <a:path>
              <a:moveTo>
                <a:pt x="0" y="0"/>
              </a:moveTo>
              <a:lnTo>
                <a:pt x="0" y="553641"/>
              </a:lnTo>
              <a:lnTo>
                <a:pt x="114049" y="553641"/>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37DF95-E484-4655-938F-CAE68494BDFD}">
      <dsp:nvSpPr>
        <dsp:cNvPr id="0" name=""/>
        <dsp:cNvSpPr/>
      </dsp:nvSpPr>
      <dsp:spPr>
        <a:xfrm>
          <a:off x="2687948" y="3191976"/>
          <a:ext cx="2988425" cy="221906"/>
        </a:xfrm>
        <a:custGeom>
          <a:avLst/>
          <a:gdLst/>
          <a:ahLst/>
          <a:cxnLst/>
          <a:rect l="0" t="0" r="0" b="0"/>
          <a:pathLst>
            <a:path>
              <a:moveTo>
                <a:pt x="2988425" y="0"/>
              </a:moveTo>
              <a:lnTo>
                <a:pt x="2988425" y="110953"/>
              </a:lnTo>
              <a:lnTo>
                <a:pt x="0" y="110953"/>
              </a:lnTo>
              <a:lnTo>
                <a:pt x="0" y="221906"/>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492EF4-DCB9-0C4C-826E-89BC22ACC30B}">
      <dsp:nvSpPr>
        <dsp:cNvPr id="0" name=""/>
        <dsp:cNvSpPr/>
      </dsp:nvSpPr>
      <dsp:spPr>
        <a:xfrm>
          <a:off x="344129" y="3885931"/>
          <a:ext cx="132615" cy="446011"/>
        </a:xfrm>
        <a:custGeom>
          <a:avLst/>
          <a:gdLst/>
          <a:ahLst/>
          <a:cxnLst/>
          <a:rect l="0" t="0" r="0" b="0"/>
          <a:pathLst>
            <a:path>
              <a:moveTo>
                <a:pt x="0" y="0"/>
              </a:moveTo>
              <a:lnTo>
                <a:pt x="0" y="446011"/>
              </a:lnTo>
              <a:lnTo>
                <a:pt x="132615" y="446011"/>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5EC859-7248-4FBE-AAC0-34E59A4B5E3A}">
      <dsp:nvSpPr>
        <dsp:cNvPr id="0" name=""/>
        <dsp:cNvSpPr/>
      </dsp:nvSpPr>
      <dsp:spPr>
        <a:xfrm>
          <a:off x="719692" y="3191976"/>
          <a:ext cx="4956681" cy="299124"/>
        </a:xfrm>
        <a:custGeom>
          <a:avLst/>
          <a:gdLst/>
          <a:ahLst/>
          <a:cxnLst/>
          <a:rect l="0" t="0" r="0" b="0"/>
          <a:pathLst>
            <a:path>
              <a:moveTo>
                <a:pt x="4956681" y="0"/>
              </a:moveTo>
              <a:lnTo>
                <a:pt x="4956681" y="188171"/>
              </a:lnTo>
              <a:lnTo>
                <a:pt x="0" y="188171"/>
              </a:lnTo>
              <a:lnTo>
                <a:pt x="0" y="299124"/>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FEACF-0A1B-C347-A5D4-7082111C05A4}">
      <dsp:nvSpPr>
        <dsp:cNvPr id="0" name=""/>
        <dsp:cNvSpPr/>
      </dsp:nvSpPr>
      <dsp:spPr>
        <a:xfrm>
          <a:off x="3573576" y="2480517"/>
          <a:ext cx="2102797" cy="183109"/>
        </a:xfrm>
        <a:custGeom>
          <a:avLst/>
          <a:gdLst/>
          <a:ahLst/>
          <a:cxnLst/>
          <a:rect l="0" t="0" r="0" b="0"/>
          <a:pathLst>
            <a:path>
              <a:moveTo>
                <a:pt x="0" y="0"/>
              </a:moveTo>
              <a:lnTo>
                <a:pt x="0" y="72156"/>
              </a:lnTo>
              <a:lnTo>
                <a:pt x="2102797" y="72156"/>
              </a:lnTo>
              <a:lnTo>
                <a:pt x="2102797" y="183109"/>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45AB7F-A10B-2B46-86F4-A64DC5F906FD}">
      <dsp:nvSpPr>
        <dsp:cNvPr id="0" name=""/>
        <dsp:cNvSpPr/>
      </dsp:nvSpPr>
      <dsp:spPr>
        <a:xfrm>
          <a:off x="3573576" y="1619382"/>
          <a:ext cx="2031808" cy="233197"/>
        </a:xfrm>
        <a:custGeom>
          <a:avLst/>
          <a:gdLst/>
          <a:ahLst/>
          <a:cxnLst/>
          <a:rect l="0" t="0" r="0" b="0"/>
          <a:pathLst>
            <a:path>
              <a:moveTo>
                <a:pt x="2031808" y="0"/>
              </a:moveTo>
              <a:lnTo>
                <a:pt x="2031808" y="122244"/>
              </a:lnTo>
              <a:lnTo>
                <a:pt x="0" y="122244"/>
              </a:lnTo>
              <a:lnTo>
                <a:pt x="0" y="233197"/>
              </a:lnTo>
            </a:path>
          </a:pathLst>
        </a:custGeom>
        <a:noFill/>
        <a:ln w="1587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CF0EFF-9C10-4A4F-8C7A-AA44A9DD668F}">
      <dsp:nvSpPr>
        <dsp:cNvPr id="0" name=""/>
        <dsp:cNvSpPr/>
      </dsp:nvSpPr>
      <dsp:spPr>
        <a:xfrm>
          <a:off x="5559665" y="666035"/>
          <a:ext cx="91440" cy="250775"/>
        </a:xfrm>
        <a:custGeom>
          <a:avLst/>
          <a:gdLst/>
          <a:ahLst/>
          <a:cxnLst/>
          <a:rect l="0" t="0" r="0" b="0"/>
          <a:pathLst>
            <a:path>
              <a:moveTo>
                <a:pt x="45720" y="0"/>
              </a:moveTo>
              <a:lnTo>
                <a:pt x="45720" y="250775"/>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E942F4-5557-BF47-8BEA-089B0094DC0B}">
      <dsp:nvSpPr>
        <dsp:cNvPr id="0" name=""/>
        <dsp:cNvSpPr/>
      </dsp:nvSpPr>
      <dsp:spPr>
        <a:xfrm>
          <a:off x="1942748" y="220"/>
          <a:ext cx="7325274" cy="665814"/>
        </a:xfrm>
        <a:prstGeom prst="rect">
          <a:avLst/>
        </a:prstGeom>
        <a:gradFill rotWithShape="0">
          <a:gsLst>
            <a:gs pos="0">
              <a:schemeClr val="accent3">
                <a:hueOff val="0"/>
                <a:satOff val="0"/>
                <a:lumOff val="0"/>
                <a:alphaOff val="0"/>
                <a:tint val="65000"/>
                <a:shade val="92000"/>
                <a:satMod val="130000"/>
              </a:schemeClr>
            </a:gs>
            <a:gs pos="45000">
              <a:schemeClr val="accent3">
                <a:hueOff val="0"/>
                <a:satOff val="0"/>
                <a:lumOff val="0"/>
                <a:alphaOff val="0"/>
                <a:tint val="60000"/>
                <a:shade val="99000"/>
                <a:satMod val="120000"/>
              </a:schemeClr>
            </a:gs>
            <a:gs pos="100000">
              <a:schemeClr val="accent3">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en-US" sz="1600" b="1" kern="1200" dirty="0"/>
            <a:t>BOARD OF DIRECTORS</a:t>
          </a:r>
        </a:p>
      </dsp:txBody>
      <dsp:txXfrm>
        <a:off x="1942748" y="220"/>
        <a:ext cx="7325274" cy="665814"/>
      </dsp:txXfrm>
    </dsp:sp>
    <dsp:sp modelId="{A66C85AC-8456-C844-A5F5-3A83EBB41A3F}">
      <dsp:nvSpPr>
        <dsp:cNvPr id="0" name=""/>
        <dsp:cNvSpPr/>
      </dsp:nvSpPr>
      <dsp:spPr>
        <a:xfrm>
          <a:off x="4241510" y="916810"/>
          <a:ext cx="2727749" cy="702572"/>
        </a:xfrm>
        <a:prstGeom prst="rect">
          <a:avLst/>
        </a:prstGeom>
        <a:gradFill rotWithShape="0">
          <a:gsLst>
            <a:gs pos="0">
              <a:schemeClr val="accent5">
                <a:hueOff val="0"/>
                <a:satOff val="0"/>
                <a:lumOff val="0"/>
                <a:alphaOff val="0"/>
                <a:tint val="65000"/>
                <a:shade val="92000"/>
                <a:satMod val="130000"/>
              </a:schemeClr>
            </a:gs>
            <a:gs pos="45000">
              <a:schemeClr val="accent5">
                <a:hueOff val="0"/>
                <a:satOff val="0"/>
                <a:lumOff val="0"/>
                <a:alphaOff val="0"/>
                <a:tint val="60000"/>
                <a:shade val="99000"/>
                <a:satMod val="120000"/>
              </a:schemeClr>
            </a:gs>
            <a:gs pos="100000">
              <a:schemeClr val="accent5">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en-US" sz="1400" kern="1200" dirty="0"/>
            <a:t>Executive Director</a:t>
          </a:r>
        </a:p>
      </dsp:txBody>
      <dsp:txXfrm>
        <a:off x="4241510" y="916810"/>
        <a:ext cx="2727749" cy="702572"/>
      </dsp:txXfrm>
    </dsp:sp>
    <dsp:sp modelId="{0B475B7B-0F69-704F-9047-985038660F61}">
      <dsp:nvSpPr>
        <dsp:cNvPr id="0" name=""/>
        <dsp:cNvSpPr/>
      </dsp:nvSpPr>
      <dsp:spPr>
        <a:xfrm>
          <a:off x="2731620" y="1852580"/>
          <a:ext cx="1683911" cy="627937"/>
        </a:xfrm>
        <a:prstGeom prst="rect">
          <a:avLst/>
        </a:prstGeom>
        <a:gradFill rotWithShape="0">
          <a:gsLst>
            <a:gs pos="0">
              <a:schemeClr val="accent6">
                <a:hueOff val="0"/>
                <a:satOff val="0"/>
                <a:lumOff val="0"/>
                <a:alphaOff val="0"/>
                <a:tint val="65000"/>
                <a:shade val="92000"/>
                <a:satMod val="130000"/>
              </a:schemeClr>
            </a:gs>
            <a:gs pos="45000">
              <a:schemeClr val="accent6">
                <a:hueOff val="0"/>
                <a:satOff val="0"/>
                <a:lumOff val="0"/>
                <a:alphaOff val="0"/>
                <a:tint val="60000"/>
                <a:shade val="99000"/>
                <a:satMod val="120000"/>
              </a:schemeClr>
            </a:gs>
            <a:gs pos="100000">
              <a:schemeClr val="accent6">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rtl="0">
            <a:lnSpc>
              <a:spcPct val="90000"/>
            </a:lnSpc>
            <a:spcBef>
              <a:spcPct val="0"/>
            </a:spcBef>
            <a:spcAft>
              <a:spcPct val="35000"/>
            </a:spcAft>
            <a:buNone/>
          </a:pPr>
          <a:r>
            <a:rPr lang="en-US" sz="1300" kern="1200" dirty="0"/>
            <a:t>Director of Programs &amp; Services</a:t>
          </a:r>
        </a:p>
      </dsp:txBody>
      <dsp:txXfrm>
        <a:off x="2731620" y="1852580"/>
        <a:ext cx="1683911" cy="627937"/>
      </dsp:txXfrm>
    </dsp:sp>
    <dsp:sp modelId="{C4D2A3FF-1591-6C48-A6E9-81165C95DE42}">
      <dsp:nvSpPr>
        <dsp:cNvPr id="0" name=""/>
        <dsp:cNvSpPr/>
      </dsp:nvSpPr>
      <dsp:spPr>
        <a:xfrm>
          <a:off x="5148025" y="2663627"/>
          <a:ext cx="1056698" cy="528349"/>
        </a:xfrm>
        <a:prstGeom prst="rect">
          <a:avLst/>
        </a:prstGeom>
        <a:gradFill rotWithShape="0">
          <a:gsLst>
            <a:gs pos="0">
              <a:schemeClr val="accent1"/>
            </a:gs>
            <a:gs pos="100000">
              <a:schemeClr val="accent3">
                <a:hueOff val="0"/>
                <a:satOff val="0"/>
                <a:lumOff val="0"/>
                <a:alphaOff val="0"/>
                <a:tint val="78000"/>
                <a:alpha val="92000"/>
                <a:satMod val="109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Programs</a:t>
          </a:r>
        </a:p>
      </dsp:txBody>
      <dsp:txXfrm>
        <a:off x="5148025" y="2663627"/>
        <a:ext cx="1056698" cy="528349"/>
      </dsp:txXfrm>
    </dsp:sp>
    <dsp:sp modelId="{EB12E4D8-E7F1-4C62-B520-31141AFC5A55}">
      <dsp:nvSpPr>
        <dsp:cNvPr id="0" name=""/>
        <dsp:cNvSpPr/>
      </dsp:nvSpPr>
      <dsp:spPr>
        <a:xfrm>
          <a:off x="250238" y="3491101"/>
          <a:ext cx="938907" cy="394829"/>
        </a:xfrm>
        <a:prstGeom prst="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Housing</a:t>
          </a:r>
        </a:p>
      </dsp:txBody>
      <dsp:txXfrm>
        <a:off x="250238" y="3491101"/>
        <a:ext cx="938907" cy="394829"/>
      </dsp:txXfrm>
    </dsp:sp>
    <dsp:sp modelId="{896C7ACE-8607-7C42-9BBD-1B413717FBE9}">
      <dsp:nvSpPr>
        <dsp:cNvPr id="0" name=""/>
        <dsp:cNvSpPr/>
      </dsp:nvSpPr>
      <dsp:spPr>
        <a:xfrm>
          <a:off x="476744" y="4067768"/>
          <a:ext cx="1502318" cy="528349"/>
        </a:xfrm>
        <a:prstGeom prst="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rtl="0">
            <a:lnSpc>
              <a:spcPct val="90000"/>
            </a:lnSpc>
            <a:spcBef>
              <a:spcPct val="0"/>
            </a:spcBef>
            <a:spcAft>
              <a:spcPct val="35000"/>
            </a:spcAft>
            <a:buNone/>
          </a:pPr>
          <a:r>
            <a:rPr lang="en-US" sz="1300" kern="1200" dirty="0"/>
            <a:t>Emergency Housing</a:t>
          </a:r>
        </a:p>
        <a:p>
          <a:pPr marL="0" lvl="0" indent="0" algn="ctr" defTabSz="577850" rtl="0">
            <a:lnSpc>
              <a:spcPct val="90000"/>
            </a:lnSpc>
            <a:spcBef>
              <a:spcPct val="0"/>
            </a:spcBef>
            <a:spcAft>
              <a:spcPct val="35000"/>
            </a:spcAft>
            <a:buNone/>
          </a:pPr>
          <a:r>
            <a:rPr lang="en-US" sz="1300" kern="1200" dirty="0"/>
            <a:t>Supportive Housing</a:t>
          </a:r>
        </a:p>
      </dsp:txBody>
      <dsp:txXfrm>
        <a:off x="476744" y="4067768"/>
        <a:ext cx="1502318" cy="528349"/>
      </dsp:txXfrm>
    </dsp:sp>
    <dsp:sp modelId="{714D4D66-57CB-44E1-9470-6ECBE1235C2D}">
      <dsp:nvSpPr>
        <dsp:cNvPr id="0" name=""/>
        <dsp:cNvSpPr/>
      </dsp:nvSpPr>
      <dsp:spPr>
        <a:xfrm>
          <a:off x="2159599" y="3413883"/>
          <a:ext cx="1056698" cy="528349"/>
        </a:xfrm>
        <a:prstGeom prst="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Outreach</a:t>
          </a:r>
        </a:p>
      </dsp:txBody>
      <dsp:txXfrm>
        <a:off x="2159599" y="3413883"/>
        <a:ext cx="1056698" cy="528349"/>
      </dsp:txXfrm>
    </dsp:sp>
    <dsp:sp modelId="{F85B6A5C-90EA-AA45-902B-2EA180B1C0FD}">
      <dsp:nvSpPr>
        <dsp:cNvPr id="0" name=""/>
        <dsp:cNvSpPr/>
      </dsp:nvSpPr>
      <dsp:spPr>
        <a:xfrm>
          <a:off x="2379319" y="4118537"/>
          <a:ext cx="2534469" cy="754672"/>
        </a:xfrm>
        <a:prstGeom prst="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rtl="0">
            <a:lnSpc>
              <a:spcPct val="90000"/>
            </a:lnSpc>
            <a:spcBef>
              <a:spcPct val="0"/>
            </a:spcBef>
            <a:spcAft>
              <a:spcPct val="35000"/>
            </a:spcAft>
            <a:buNone/>
          </a:pPr>
          <a:r>
            <a:rPr lang="en-US" sz="1200" kern="1200" dirty="0"/>
            <a:t>Health &amp; Community Wellness</a:t>
          </a:r>
        </a:p>
        <a:p>
          <a:pPr marL="0" lvl="0" indent="0" algn="ctr" defTabSz="533400" rtl="0">
            <a:lnSpc>
              <a:spcPct val="90000"/>
            </a:lnSpc>
            <a:spcBef>
              <a:spcPct val="0"/>
            </a:spcBef>
            <a:spcAft>
              <a:spcPct val="35000"/>
            </a:spcAft>
            <a:buNone/>
          </a:pPr>
          <a:r>
            <a:rPr lang="en-US" sz="1200" kern="1200" dirty="0"/>
            <a:t>Housing Support</a:t>
          </a:r>
        </a:p>
        <a:p>
          <a:pPr marL="0" lvl="0" indent="0" algn="ctr" defTabSz="533400" rtl="0">
            <a:lnSpc>
              <a:spcPct val="90000"/>
            </a:lnSpc>
            <a:spcBef>
              <a:spcPct val="0"/>
            </a:spcBef>
            <a:spcAft>
              <a:spcPct val="35000"/>
            </a:spcAft>
            <a:buNone/>
          </a:pPr>
          <a:r>
            <a:rPr lang="en-US" sz="1200" kern="1200" dirty="0"/>
            <a:t>Homelessness Prevention</a:t>
          </a:r>
        </a:p>
      </dsp:txBody>
      <dsp:txXfrm>
        <a:off x="2379319" y="4118537"/>
        <a:ext cx="2534469" cy="754672"/>
      </dsp:txXfrm>
    </dsp:sp>
    <dsp:sp modelId="{3BEB44FF-3B5E-42FC-BDCC-734D7F6A2274}">
      <dsp:nvSpPr>
        <dsp:cNvPr id="0" name=""/>
        <dsp:cNvSpPr/>
      </dsp:nvSpPr>
      <dsp:spPr>
        <a:xfrm>
          <a:off x="3438204" y="3413883"/>
          <a:ext cx="1056698" cy="528349"/>
        </a:xfrm>
        <a:prstGeom prst="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Community support</a:t>
          </a:r>
        </a:p>
      </dsp:txBody>
      <dsp:txXfrm>
        <a:off x="3438204" y="3413883"/>
        <a:ext cx="1056698" cy="528349"/>
      </dsp:txXfrm>
    </dsp:sp>
    <dsp:sp modelId="{CD28EE2E-A8D3-49C1-9D0D-2FB5B18FD06C}">
      <dsp:nvSpPr>
        <dsp:cNvPr id="0" name=""/>
        <dsp:cNvSpPr/>
      </dsp:nvSpPr>
      <dsp:spPr>
        <a:xfrm>
          <a:off x="4716809" y="3413883"/>
          <a:ext cx="1056698" cy="528349"/>
        </a:xfrm>
        <a:prstGeom prst="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Home Share</a:t>
          </a:r>
        </a:p>
      </dsp:txBody>
      <dsp:txXfrm>
        <a:off x="4716809" y="3413883"/>
        <a:ext cx="1056698" cy="528349"/>
      </dsp:txXfrm>
    </dsp:sp>
    <dsp:sp modelId="{656D84FE-6DC9-4D63-AC76-2776179517B6}">
      <dsp:nvSpPr>
        <dsp:cNvPr id="0" name=""/>
        <dsp:cNvSpPr/>
      </dsp:nvSpPr>
      <dsp:spPr>
        <a:xfrm>
          <a:off x="5995414" y="3413883"/>
          <a:ext cx="1056698" cy="528349"/>
        </a:xfrm>
        <a:prstGeom prst="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Volunteer</a:t>
          </a:r>
        </a:p>
      </dsp:txBody>
      <dsp:txXfrm>
        <a:off x="5995414" y="3413883"/>
        <a:ext cx="1056698" cy="528349"/>
      </dsp:txXfrm>
    </dsp:sp>
    <dsp:sp modelId="{AC7B89EE-7445-864A-8B12-C9E8F811240F}">
      <dsp:nvSpPr>
        <dsp:cNvPr id="0" name=""/>
        <dsp:cNvSpPr/>
      </dsp:nvSpPr>
      <dsp:spPr>
        <a:xfrm>
          <a:off x="7274018" y="3413883"/>
          <a:ext cx="1056698" cy="528349"/>
        </a:xfrm>
        <a:prstGeom prst="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Food</a:t>
          </a:r>
          <a:r>
            <a:rPr lang="en-US" sz="1400" kern="1200" baseline="0" dirty="0"/>
            <a:t> Security</a:t>
          </a:r>
          <a:endParaRPr lang="en-US" sz="1400" kern="1200" dirty="0"/>
        </a:p>
      </dsp:txBody>
      <dsp:txXfrm>
        <a:off x="7274018" y="3413883"/>
        <a:ext cx="1056698" cy="528349"/>
      </dsp:txXfrm>
    </dsp:sp>
    <dsp:sp modelId="{4E09FA33-B77E-F14C-BDFA-6C48B7943605}">
      <dsp:nvSpPr>
        <dsp:cNvPr id="0" name=""/>
        <dsp:cNvSpPr/>
      </dsp:nvSpPr>
      <dsp:spPr>
        <a:xfrm>
          <a:off x="8552623" y="3413883"/>
          <a:ext cx="1056698" cy="528349"/>
        </a:xfrm>
        <a:prstGeom prst="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Recreation</a:t>
          </a:r>
        </a:p>
      </dsp:txBody>
      <dsp:txXfrm>
        <a:off x="8552623" y="3413883"/>
        <a:ext cx="1056698" cy="528349"/>
      </dsp:txXfrm>
    </dsp:sp>
    <dsp:sp modelId="{E1F2C386-09BF-ED48-873B-D7E068697011}">
      <dsp:nvSpPr>
        <dsp:cNvPr id="0" name=""/>
        <dsp:cNvSpPr/>
      </dsp:nvSpPr>
      <dsp:spPr>
        <a:xfrm>
          <a:off x="9831228" y="3413883"/>
          <a:ext cx="1056698" cy="528349"/>
        </a:xfrm>
        <a:prstGeom prst="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rtl="0">
            <a:lnSpc>
              <a:spcPct val="90000"/>
            </a:lnSpc>
            <a:spcBef>
              <a:spcPct val="0"/>
            </a:spcBef>
            <a:spcAft>
              <a:spcPct val="35000"/>
            </a:spcAft>
            <a:buNone/>
          </a:pPr>
          <a:r>
            <a:rPr lang="en-US" sz="1300" kern="1200" dirty="0"/>
            <a:t>Transportation</a:t>
          </a:r>
        </a:p>
      </dsp:txBody>
      <dsp:txXfrm>
        <a:off x="9831228" y="3413883"/>
        <a:ext cx="1056698" cy="528349"/>
      </dsp:txXfrm>
    </dsp:sp>
    <dsp:sp modelId="{EBD93D3F-CA87-3C43-9F51-4D03E55916EB}">
      <dsp:nvSpPr>
        <dsp:cNvPr id="0" name=""/>
        <dsp:cNvSpPr/>
      </dsp:nvSpPr>
      <dsp:spPr>
        <a:xfrm>
          <a:off x="5070981" y="1910186"/>
          <a:ext cx="1056698" cy="528349"/>
        </a:xfrm>
        <a:prstGeom prst="rect">
          <a:avLst/>
        </a:prstGeom>
        <a:gradFill rotWithShape="0">
          <a:gsLst>
            <a:gs pos="0">
              <a:schemeClr val="accent6">
                <a:hueOff val="0"/>
                <a:satOff val="0"/>
                <a:lumOff val="0"/>
                <a:alphaOff val="0"/>
                <a:tint val="65000"/>
                <a:shade val="92000"/>
                <a:satMod val="130000"/>
              </a:schemeClr>
            </a:gs>
            <a:gs pos="45000">
              <a:schemeClr val="accent6">
                <a:hueOff val="0"/>
                <a:satOff val="0"/>
                <a:lumOff val="0"/>
                <a:alphaOff val="0"/>
                <a:tint val="60000"/>
                <a:shade val="99000"/>
                <a:satMod val="120000"/>
              </a:schemeClr>
            </a:gs>
            <a:gs pos="100000">
              <a:schemeClr val="accent6">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rtl="0">
            <a:lnSpc>
              <a:spcPct val="90000"/>
            </a:lnSpc>
            <a:spcBef>
              <a:spcPct val="0"/>
            </a:spcBef>
            <a:spcAft>
              <a:spcPct val="35000"/>
            </a:spcAft>
            <a:buNone/>
          </a:pPr>
          <a:r>
            <a:rPr lang="en-US" sz="1300" kern="1200" dirty="0"/>
            <a:t>Accounting&amp; Finance</a:t>
          </a:r>
        </a:p>
      </dsp:txBody>
      <dsp:txXfrm>
        <a:off x="5070981" y="1910186"/>
        <a:ext cx="1056698" cy="528349"/>
      </dsp:txXfrm>
    </dsp:sp>
    <dsp:sp modelId="{89C88B33-6E2D-964B-BDD2-79A3FC12681C}">
      <dsp:nvSpPr>
        <dsp:cNvPr id="0" name=""/>
        <dsp:cNvSpPr/>
      </dsp:nvSpPr>
      <dsp:spPr>
        <a:xfrm>
          <a:off x="6750307" y="1910186"/>
          <a:ext cx="1056698" cy="528349"/>
        </a:xfrm>
        <a:prstGeom prst="rect">
          <a:avLst/>
        </a:prstGeom>
        <a:gradFill rotWithShape="0">
          <a:gsLst>
            <a:gs pos="0">
              <a:schemeClr val="accent6">
                <a:hueOff val="0"/>
                <a:satOff val="0"/>
                <a:lumOff val="0"/>
                <a:alphaOff val="0"/>
                <a:tint val="65000"/>
                <a:shade val="92000"/>
                <a:satMod val="130000"/>
              </a:schemeClr>
            </a:gs>
            <a:gs pos="45000">
              <a:schemeClr val="accent6">
                <a:hueOff val="0"/>
                <a:satOff val="0"/>
                <a:lumOff val="0"/>
                <a:alphaOff val="0"/>
                <a:tint val="60000"/>
                <a:shade val="99000"/>
                <a:satMod val="120000"/>
              </a:schemeClr>
            </a:gs>
            <a:gs pos="100000">
              <a:schemeClr val="accent6">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rtl="0">
            <a:lnSpc>
              <a:spcPct val="90000"/>
            </a:lnSpc>
            <a:spcBef>
              <a:spcPct val="0"/>
            </a:spcBef>
            <a:spcAft>
              <a:spcPct val="35000"/>
            </a:spcAft>
            <a:buNone/>
          </a:pPr>
          <a:r>
            <a:rPr lang="en-US" sz="1300" kern="1200" dirty="0"/>
            <a:t>Human Resources</a:t>
          </a:r>
        </a:p>
      </dsp:txBody>
      <dsp:txXfrm>
        <a:off x="6750307" y="1910186"/>
        <a:ext cx="1056698" cy="52834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A84025E-A723-2A47-9E8C-72184313565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874CE6D-3347-1640-A624-19B015C9B95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2DB7518-6DA8-624F-A1CB-9CCA9F7E2841}" type="datetimeFigureOut">
              <a:rPr lang="en-US" smtClean="0"/>
              <a:t>10/5/2022</a:t>
            </a:fld>
            <a:endParaRPr lang="en-US"/>
          </a:p>
        </p:txBody>
      </p:sp>
      <p:sp>
        <p:nvSpPr>
          <p:cNvPr id="4" name="Footer Placeholder 3">
            <a:extLst>
              <a:ext uri="{FF2B5EF4-FFF2-40B4-BE49-F238E27FC236}">
                <a16:creationId xmlns:a16="http://schemas.microsoft.com/office/drawing/2014/main" id="{F3C20F33-8B76-D941-9A0B-943AC614626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1EDF650-1683-324B-87D4-D0A878F7653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FF40E36-3C87-4947-8936-897A1CAAC88A}" type="slidenum">
              <a:rPr lang="en-US" smtClean="0"/>
              <a:t>‹#›</a:t>
            </a:fld>
            <a:endParaRPr lang="en-US"/>
          </a:p>
        </p:txBody>
      </p:sp>
    </p:spTree>
    <p:extLst>
      <p:ext uri="{BB962C8B-B14F-4D97-AF65-F5344CB8AC3E}">
        <p14:creationId xmlns:p14="http://schemas.microsoft.com/office/powerpoint/2010/main" val="59121388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D22E-9E9E-40BD-B279-A19BC8B62808}" type="datetimeFigureOut">
              <a:rPr lang="en-CA" smtClean="0"/>
              <a:t>2022-10-05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60E2098-97E4-4906-B18E-023807494593}"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4272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D22E-9E9E-40BD-B279-A19BC8B62808}" type="datetimeFigureOut">
              <a:rPr lang="en-CA" smtClean="0"/>
              <a:t>2022-10-05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60E2098-97E4-4906-B18E-023807494593}" type="slidenum">
              <a:rPr lang="en-CA" smtClean="0"/>
              <a:t>‹#›</a:t>
            </a:fld>
            <a:endParaRPr lang="en-CA"/>
          </a:p>
        </p:txBody>
      </p:sp>
    </p:spTree>
    <p:extLst>
      <p:ext uri="{BB962C8B-B14F-4D97-AF65-F5344CB8AC3E}">
        <p14:creationId xmlns:p14="http://schemas.microsoft.com/office/powerpoint/2010/main" val="1842503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D22E-9E9E-40BD-B279-A19BC8B62808}" type="datetimeFigureOut">
              <a:rPr lang="en-CA" smtClean="0"/>
              <a:t>2022-10-05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60E2098-97E4-4906-B18E-023807494593}" type="slidenum">
              <a:rPr lang="en-CA" smtClean="0"/>
              <a:t>‹#›</a:t>
            </a:fld>
            <a:endParaRPr lang="en-CA"/>
          </a:p>
        </p:txBody>
      </p:sp>
    </p:spTree>
    <p:extLst>
      <p:ext uri="{BB962C8B-B14F-4D97-AF65-F5344CB8AC3E}">
        <p14:creationId xmlns:p14="http://schemas.microsoft.com/office/powerpoint/2010/main" val="1611755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D22E-9E9E-40BD-B279-A19BC8B62808}" type="datetimeFigureOut">
              <a:rPr lang="en-CA" smtClean="0"/>
              <a:t>2022-10-05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60E2098-97E4-4906-B18E-023807494593}" type="slidenum">
              <a:rPr lang="en-CA" smtClean="0"/>
              <a:t>‹#›</a:t>
            </a:fld>
            <a:endParaRPr lang="en-CA"/>
          </a:p>
        </p:txBody>
      </p:sp>
    </p:spTree>
    <p:extLst>
      <p:ext uri="{BB962C8B-B14F-4D97-AF65-F5344CB8AC3E}">
        <p14:creationId xmlns:p14="http://schemas.microsoft.com/office/powerpoint/2010/main" val="885312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D22E-9E9E-40BD-B279-A19BC8B62808}" type="datetimeFigureOut">
              <a:rPr lang="en-CA" smtClean="0"/>
              <a:t>2022-10-05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60E2098-97E4-4906-B18E-023807494593}"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7672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D22E-9E9E-40BD-B279-A19BC8B62808}" type="datetimeFigureOut">
              <a:rPr lang="en-CA" smtClean="0"/>
              <a:t>2022-10-05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60E2098-97E4-4906-B18E-023807494593}" type="slidenum">
              <a:rPr lang="en-CA" smtClean="0"/>
              <a:t>‹#›</a:t>
            </a:fld>
            <a:endParaRPr lang="en-CA"/>
          </a:p>
        </p:txBody>
      </p:sp>
    </p:spTree>
    <p:extLst>
      <p:ext uri="{BB962C8B-B14F-4D97-AF65-F5344CB8AC3E}">
        <p14:creationId xmlns:p14="http://schemas.microsoft.com/office/powerpoint/2010/main" val="122867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D22E-9E9E-40BD-B279-A19BC8B62808}" type="datetimeFigureOut">
              <a:rPr lang="en-CA" smtClean="0"/>
              <a:t>2022-10-05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760E2098-97E4-4906-B18E-023807494593}" type="slidenum">
              <a:rPr lang="en-CA" smtClean="0"/>
              <a:t>‹#›</a:t>
            </a:fld>
            <a:endParaRPr lang="en-CA"/>
          </a:p>
        </p:txBody>
      </p:sp>
    </p:spTree>
    <p:extLst>
      <p:ext uri="{BB962C8B-B14F-4D97-AF65-F5344CB8AC3E}">
        <p14:creationId xmlns:p14="http://schemas.microsoft.com/office/powerpoint/2010/main" val="4182960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D22E-9E9E-40BD-B279-A19BC8B62808}" type="datetimeFigureOut">
              <a:rPr lang="en-CA" smtClean="0"/>
              <a:t>2022-10-05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760E2098-97E4-4906-B18E-023807494593}" type="slidenum">
              <a:rPr lang="en-CA" smtClean="0"/>
              <a:t>‹#›</a:t>
            </a:fld>
            <a:endParaRPr lang="en-CA"/>
          </a:p>
        </p:txBody>
      </p:sp>
    </p:spTree>
    <p:extLst>
      <p:ext uri="{BB962C8B-B14F-4D97-AF65-F5344CB8AC3E}">
        <p14:creationId xmlns:p14="http://schemas.microsoft.com/office/powerpoint/2010/main" val="3991463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304D22E-9E9E-40BD-B279-A19BC8B62808}" type="datetimeFigureOut">
              <a:rPr lang="en-CA" smtClean="0"/>
              <a:t>2022-10-05</a:t>
            </a:fld>
            <a:endParaRPr lang="en-C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CA"/>
          </a:p>
        </p:txBody>
      </p:sp>
      <p:sp>
        <p:nvSpPr>
          <p:cNvPr id="9" name="Slide Number Placeholder 8"/>
          <p:cNvSpPr>
            <a:spLocks noGrp="1"/>
          </p:cNvSpPr>
          <p:nvPr>
            <p:ph type="sldNum" sz="quarter" idx="12"/>
          </p:nvPr>
        </p:nvSpPr>
        <p:spPr/>
        <p:txBody>
          <a:bodyPr/>
          <a:lstStyle/>
          <a:p>
            <a:fld id="{760E2098-97E4-4906-B18E-023807494593}" type="slidenum">
              <a:rPr lang="en-CA" smtClean="0"/>
              <a:t>‹#›</a:t>
            </a:fld>
            <a:endParaRPr lang="en-CA"/>
          </a:p>
        </p:txBody>
      </p:sp>
    </p:spTree>
    <p:extLst>
      <p:ext uri="{BB962C8B-B14F-4D97-AF65-F5344CB8AC3E}">
        <p14:creationId xmlns:p14="http://schemas.microsoft.com/office/powerpoint/2010/main" val="257701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304D22E-9E9E-40BD-B279-A19BC8B62808}" type="datetimeFigureOut">
              <a:rPr lang="en-CA" smtClean="0"/>
              <a:t>2022-10-05</a:t>
            </a:fld>
            <a:endParaRPr lang="en-C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60E2098-97E4-4906-B18E-023807494593}" type="slidenum">
              <a:rPr lang="en-CA" smtClean="0"/>
              <a:t>‹#›</a:t>
            </a:fld>
            <a:endParaRPr lang="en-CA"/>
          </a:p>
        </p:txBody>
      </p:sp>
    </p:spTree>
    <p:extLst>
      <p:ext uri="{BB962C8B-B14F-4D97-AF65-F5344CB8AC3E}">
        <p14:creationId xmlns:p14="http://schemas.microsoft.com/office/powerpoint/2010/main" val="1003470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04D22E-9E9E-40BD-B279-A19BC8B62808}" type="datetimeFigureOut">
              <a:rPr lang="en-CA" smtClean="0"/>
              <a:t>2022-10-05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60E2098-97E4-4906-B18E-023807494593}" type="slidenum">
              <a:rPr lang="en-CA" smtClean="0"/>
              <a:t>‹#›</a:t>
            </a:fld>
            <a:endParaRPr lang="en-CA"/>
          </a:p>
        </p:txBody>
      </p:sp>
    </p:spTree>
    <p:extLst>
      <p:ext uri="{BB962C8B-B14F-4D97-AF65-F5344CB8AC3E}">
        <p14:creationId xmlns:p14="http://schemas.microsoft.com/office/powerpoint/2010/main" val="4026824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304D22E-9E9E-40BD-B279-A19BC8B62808}" type="datetimeFigureOut">
              <a:rPr lang="en-CA" smtClean="0"/>
              <a:t>2022-10-05</a:t>
            </a:fld>
            <a:endParaRPr lang="en-C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C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60E2098-97E4-4906-B18E-023807494593}" type="slidenum">
              <a:rPr lang="en-CA" smtClean="0"/>
              <a:t>‹#›</a:t>
            </a:fld>
            <a:endParaRPr lang="en-C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20458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sv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CA" dirty="0"/>
              <a:t>Mohamed Abdallah, co-founder - </a:t>
            </a:r>
            <a:r>
              <a:rPr lang="en-CA" b="1" dirty="0"/>
              <a:t>Executive Director</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62732" y="752903"/>
            <a:ext cx="8624112" cy="3276567"/>
          </a:xfrm>
          <a:prstGeom prst="rect">
            <a:avLst/>
          </a:prstGeom>
        </p:spPr>
      </p:pic>
    </p:spTree>
    <p:extLst>
      <p:ext uri="{BB962C8B-B14F-4D97-AF65-F5344CB8AC3E}">
        <p14:creationId xmlns:p14="http://schemas.microsoft.com/office/powerpoint/2010/main" val="2908445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98C83-54FD-CA42-8038-70BD7D7160CD}"/>
              </a:ext>
            </a:extLst>
          </p:cNvPr>
          <p:cNvSpPr>
            <a:spLocks noGrp="1"/>
          </p:cNvSpPr>
          <p:nvPr>
            <p:ph type="title"/>
          </p:nvPr>
        </p:nvSpPr>
        <p:spPr/>
        <p:txBody>
          <a:bodyPr>
            <a:normAutofit/>
          </a:bodyPr>
          <a:lstStyle/>
          <a:p>
            <a:r>
              <a:rPr lang="en-US" sz="4400" b="1" dirty="0"/>
              <a:t>Housing &amp; Homelessness Outreach Program</a:t>
            </a:r>
          </a:p>
        </p:txBody>
      </p:sp>
      <p:sp>
        <p:nvSpPr>
          <p:cNvPr id="3" name="Content Placeholder 2">
            <a:extLst>
              <a:ext uri="{FF2B5EF4-FFF2-40B4-BE49-F238E27FC236}">
                <a16:creationId xmlns:a16="http://schemas.microsoft.com/office/drawing/2014/main" id="{BADB3E3C-2372-F54A-9368-474569C7183B}"/>
              </a:ext>
            </a:extLst>
          </p:cNvPr>
          <p:cNvSpPr>
            <a:spLocks noGrp="1"/>
          </p:cNvSpPr>
          <p:nvPr>
            <p:ph idx="1"/>
          </p:nvPr>
        </p:nvSpPr>
        <p:spPr>
          <a:xfrm>
            <a:off x="1097279" y="1845734"/>
            <a:ext cx="10185009" cy="4386254"/>
          </a:xfrm>
        </p:spPr>
        <p:txBody>
          <a:bodyPr>
            <a:normAutofit lnSpcReduction="10000"/>
          </a:bodyPr>
          <a:lstStyle/>
          <a:p>
            <a:pPr>
              <a:buFont typeface="Courier New" panose="02070309020205020404" pitchFamily="49" charset="0"/>
              <a:buChar char="o"/>
            </a:pPr>
            <a:r>
              <a:rPr lang="en-CA" sz="2800" dirty="0"/>
              <a:t>Developed in partnership with </a:t>
            </a:r>
            <a:r>
              <a:rPr lang="en-CA" sz="2800" dirty="0" err="1"/>
              <a:t>SeniorsNL</a:t>
            </a:r>
            <a:r>
              <a:rPr lang="en-CA" sz="2800" dirty="0"/>
              <a:t>, Newfoundland &amp; Labrador Housing Corporation, Connections for Seniors, and the Department of Immigration, Population Growth, and Skills</a:t>
            </a:r>
          </a:p>
          <a:p>
            <a:pPr>
              <a:buFont typeface="Courier New" panose="02070309020205020404" pitchFamily="49" charset="0"/>
              <a:buChar char="o"/>
            </a:pPr>
            <a:r>
              <a:rPr lang="en-CA" sz="2800" dirty="0"/>
              <a:t>New Horizons for Seniors Pan-Canadian Project Grant.</a:t>
            </a:r>
          </a:p>
          <a:p>
            <a:pPr>
              <a:buFont typeface="Courier New" panose="02070309020205020404" pitchFamily="49" charset="0"/>
              <a:buChar char="o"/>
            </a:pPr>
            <a:r>
              <a:rPr lang="en-CA" sz="2800" dirty="0"/>
              <a:t>A Housing Support Worker (HSW) provides case management services and develops housing plans for anyone age 55+ in any shelter.</a:t>
            </a:r>
          </a:p>
          <a:p>
            <a:pPr>
              <a:buFont typeface="Courier New" panose="02070309020205020404" pitchFamily="49" charset="0"/>
              <a:buChar char="o"/>
            </a:pPr>
            <a:r>
              <a:rPr lang="en-CA" sz="2800" dirty="0"/>
              <a:t>The HSW coordinates and expedites the process of seniors exiting homelessness by providing support and transportation related to housing needs. </a:t>
            </a:r>
          </a:p>
          <a:p>
            <a:endParaRPr lang="en-US" dirty="0"/>
          </a:p>
        </p:txBody>
      </p:sp>
    </p:spTree>
    <p:extLst>
      <p:ext uri="{BB962C8B-B14F-4D97-AF65-F5344CB8AC3E}">
        <p14:creationId xmlns:p14="http://schemas.microsoft.com/office/powerpoint/2010/main" val="3215905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31344-D922-8645-9E5E-B8BBD6B10B40}"/>
              </a:ext>
            </a:extLst>
          </p:cNvPr>
          <p:cNvSpPr>
            <a:spLocks noGrp="1"/>
          </p:cNvSpPr>
          <p:nvPr>
            <p:ph type="title"/>
          </p:nvPr>
        </p:nvSpPr>
        <p:spPr/>
        <p:txBody>
          <a:bodyPr/>
          <a:lstStyle/>
          <a:p>
            <a:r>
              <a:rPr lang="en-US" b="1" dirty="0"/>
              <a:t>Housing Stability &amp; </a:t>
            </a:r>
            <a:br>
              <a:rPr lang="en-US" b="1" dirty="0"/>
            </a:br>
            <a:r>
              <a:rPr lang="en-US" b="1" dirty="0"/>
              <a:t>Homelessness Prevention Program</a:t>
            </a:r>
          </a:p>
        </p:txBody>
      </p:sp>
      <p:sp>
        <p:nvSpPr>
          <p:cNvPr id="3" name="Content Placeholder 2">
            <a:extLst>
              <a:ext uri="{FF2B5EF4-FFF2-40B4-BE49-F238E27FC236}">
                <a16:creationId xmlns:a16="http://schemas.microsoft.com/office/drawing/2014/main" id="{A7F94D81-0BF2-3F45-A688-7C90561B6214}"/>
              </a:ext>
            </a:extLst>
          </p:cNvPr>
          <p:cNvSpPr>
            <a:spLocks noGrp="1"/>
          </p:cNvSpPr>
          <p:nvPr>
            <p:ph idx="1"/>
          </p:nvPr>
        </p:nvSpPr>
        <p:spPr/>
        <p:txBody>
          <a:bodyPr/>
          <a:lstStyle/>
          <a:p>
            <a:pPr>
              <a:buFont typeface="Courier New" panose="02070309020205020404" pitchFamily="49" charset="0"/>
              <a:buChar char="o"/>
            </a:pPr>
            <a:r>
              <a:rPr lang="en-CA" sz="2800" dirty="0"/>
              <a:t>Funded by End Homelessness St. John’s (Begin June 2021)</a:t>
            </a:r>
          </a:p>
          <a:p>
            <a:pPr>
              <a:buFont typeface="Courier New" panose="02070309020205020404" pitchFamily="49" charset="0"/>
              <a:buChar char="o"/>
            </a:pPr>
            <a:r>
              <a:rPr lang="en-CA" sz="2800" dirty="0"/>
              <a:t> Program participants include anyone aged 55+ who is living in the community and experiencing eviction or risk of housing loss. </a:t>
            </a:r>
          </a:p>
          <a:p>
            <a:pPr>
              <a:buFont typeface="Courier New" panose="02070309020205020404" pitchFamily="49" charset="0"/>
              <a:buChar char="o"/>
            </a:pPr>
            <a:r>
              <a:rPr lang="en-CA" sz="2800" dirty="0"/>
              <a:t>A Housing Support Worker (HSW) provides case management services, landlord mediation, support with navigating residential tenancies systems, and crisis intervention to those who need help with urgently securing housing.</a:t>
            </a:r>
          </a:p>
          <a:p>
            <a:r>
              <a:rPr lang="en-CA" sz="2800" dirty="0"/>
              <a:t> </a:t>
            </a:r>
          </a:p>
          <a:p>
            <a:endParaRPr lang="en-US" dirty="0"/>
          </a:p>
        </p:txBody>
      </p:sp>
    </p:spTree>
    <p:extLst>
      <p:ext uri="{BB962C8B-B14F-4D97-AF65-F5344CB8AC3E}">
        <p14:creationId xmlns:p14="http://schemas.microsoft.com/office/powerpoint/2010/main" val="4161341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EBA93-D9BC-DD45-BCA1-636D00D68E58}"/>
              </a:ext>
            </a:extLst>
          </p:cNvPr>
          <p:cNvSpPr>
            <a:spLocks noGrp="1"/>
          </p:cNvSpPr>
          <p:nvPr>
            <p:ph type="title"/>
          </p:nvPr>
        </p:nvSpPr>
        <p:spPr/>
        <p:txBody>
          <a:bodyPr>
            <a:normAutofit/>
          </a:bodyPr>
          <a:lstStyle/>
          <a:p>
            <a:r>
              <a:rPr lang="en-US" sz="5400" b="1" dirty="0"/>
              <a:t>Food Security Program</a:t>
            </a:r>
          </a:p>
        </p:txBody>
      </p:sp>
      <p:sp>
        <p:nvSpPr>
          <p:cNvPr id="3" name="Content Placeholder 2">
            <a:extLst>
              <a:ext uri="{FF2B5EF4-FFF2-40B4-BE49-F238E27FC236}">
                <a16:creationId xmlns:a16="http://schemas.microsoft.com/office/drawing/2014/main" id="{18DB341C-3DD3-6B40-B16E-4E8BF1101A0E}"/>
              </a:ext>
            </a:extLst>
          </p:cNvPr>
          <p:cNvSpPr>
            <a:spLocks noGrp="1"/>
          </p:cNvSpPr>
          <p:nvPr>
            <p:ph idx="1"/>
          </p:nvPr>
        </p:nvSpPr>
        <p:spPr>
          <a:xfrm>
            <a:off x="1097279" y="1845734"/>
            <a:ext cx="10480431" cy="4372186"/>
          </a:xfrm>
        </p:spPr>
        <p:txBody>
          <a:bodyPr/>
          <a:lstStyle/>
          <a:p>
            <a:pPr>
              <a:buFont typeface="Courier New" panose="02070309020205020404" pitchFamily="49" charset="0"/>
              <a:buChar char="o"/>
            </a:pPr>
            <a:r>
              <a:rPr lang="en-CA" sz="2150" dirty="0"/>
              <a:t>Developed based on the needs of the community following “Snowmageddon” and the onset of the COVID-19 Pandemic</a:t>
            </a:r>
          </a:p>
          <a:p>
            <a:pPr>
              <a:buFont typeface="Courier New" panose="02070309020205020404" pitchFamily="49" charset="0"/>
              <a:buChar char="o"/>
            </a:pPr>
            <a:r>
              <a:rPr lang="en-CA" sz="2150" dirty="0"/>
              <a:t>Referrals regarding food needs in the community </a:t>
            </a:r>
          </a:p>
          <a:p>
            <a:pPr>
              <a:buFont typeface="Courier New" panose="02070309020205020404" pitchFamily="49" charset="0"/>
              <a:buChar char="o"/>
            </a:pPr>
            <a:r>
              <a:rPr lang="en-CA" sz="2150" dirty="0"/>
              <a:t>Coordinates the pick-up and delivery of food hampers from local food banks, including CFS’ emergency food bank for delivery to seniors in the community.  </a:t>
            </a:r>
          </a:p>
          <a:p>
            <a:pPr>
              <a:buFont typeface="Courier New" panose="02070309020205020404" pitchFamily="49" charset="0"/>
              <a:buChar char="o"/>
            </a:pPr>
            <a:r>
              <a:rPr lang="en-CA" sz="2150" dirty="0"/>
              <a:t>Established partnerships include Bridges to Hope Food Bank, Food First NL, Hungry Heart Café and Manuel’s River Café cooked meals have been provided to the community, as well as our shelter and supportive housing clients.  </a:t>
            </a:r>
          </a:p>
          <a:p>
            <a:r>
              <a:rPr lang="en-CA" dirty="0"/>
              <a:t> </a:t>
            </a:r>
          </a:p>
          <a:p>
            <a:endParaRPr lang="en-US" dirty="0"/>
          </a:p>
        </p:txBody>
      </p:sp>
      <p:pic>
        <p:nvPicPr>
          <p:cNvPr id="5" name="Picture 4">
            <a:extLst>
              <a:ext uri="{FF2B5EF4-FFF2-40B4-BE49-F238E27FC236}">
                <a16:creationId xmlns:a16="http://schemas.microsoft.com/office/drawing/2014/main" id="{E20BAD1E-BA84-0343-B81F-25605A0E6DD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0104" y="4919470"/>
            <a:ext cx="2061112" cy="1022312"/>
          </a:xfrm>
          <a:prstGeom prst="rect">
            <a:avLst/>
          </a:prstGeom>
        </p:spPr>
      </p:pic>
      <p:pic>
        <p:nvPicPr>
          <p:cNvPr id="7" name="Picture 6">
            <a:extLst>
              <a:ext uri="{FF2B5EF4-FFF2-40B4-BE49-F238E27FC236}">
                <a16:creationId xmlns:a16="http://schemas.microsoft.com/office/drawing/2014/main" id="{FF577B59-59B6-924B-A210-44C37AE62A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8518" y="4747268"/>
            <a:ext cx="2061112" cy="1369060"/>
          </a:xfrm>
          <a:prstGeom prst="rect">
            <a:avLst/>
          </a:prstGeom>
        </p:spPr>
      </p:pic>
      <p:pic>
        <p:nvPicPr>
          <p:cNvPr id="9" name="Graphic 8">
            <a:extLst>
              <a:ext uri="{FF2B5EF4-FFF2-40B4-BE49-F238E27FC236}">
                <a16:creationId xmlns:a16="http://schemas.microsoft.com/office/drawing/2014/main" id="{7D27E4C2-948A-A34E-8755-34EAB7D4822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247380" y="5085517"/>
            <a:ext cx="2908300" cy="927100"/>
          </a:xfrm>
          <a:prstGeom prst="rect">
            <a:avLst/>
          </a:prstGeom>
        </p:spPr>
      </p:pic>
      <p:pic>
        <p:nvPicPr>
          <p:cNvPr id="11" name="Picture 10">
            <a:extLst>
              <a:ext uri="{FF2B5EF4-FFF2-40B4-BE49-F238E27FC236}">
                <a16:creationId xmlns:a16="http://schemas.microsoft.com/office/drawing/2014/main" id="{2E41C2F2-24A7-B340-8FD8-27D2AA8F028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79017" y="4726213"/>
            <a:ext cx="1541852" cy="1541852"/>
          </a:xfrm>
          <a:prstGeom prst="rect">
            <a:avLst/>
          </a:prstGeom>
        </p:spPr>
      </p:pic>
    </p:spTree>
    <p:extLst>
      <p:ext uri="{BB962C8B-B14F-4D97-AF65-F5344CB8AC3E}">
        <p14:creationId xmlns:p14="http://schemas.microsoft.com/office/powerpoint/2010/main" val="122383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B5FE3-D5B1-704A-B08C-56845A472C19}"/>
              </a:ext>
            </a:extLst>
          </p:cNvPr>
          <p:cNvSpPr>
            <a:spLocks noGrp="1"/>
          </p:cNvSpPr>
          <p:nvPr>
            <p:ph type="title"/>
          </p:nvPr>
        </p:nvSpPr>
        <p:spPr/>
        <p:txBody>
          <a:bodyPr/>
          <a:lstStyle/>
          <a:p>
            <a:r>
              <a:rPr lang="en-US" b="1" dirty="0"/>
              <a:t>Volunteer Program</a:t>
            </a:r>
          </a:p>
        </p:txBody>
      </p:sp>
      <p:sp>
        <p:nvSpPr>
          <p:cNvPr id="3" name="Content Placeholder 2">
            <a:extLst>
              <a:ext uri="{FF2B5EF4-FFF2-40B4-BE49-F238E27FC236}">
                <a16:creationId xmlns:a16="http://schemas.microsoft.com/office/drawing/2014/main" id="{56A4C7D7-ED09-A946-A333-624FEAB34BB1}"/>
              </a:ext>
            </a:extLst>
          </p:cNvPr>
          <p:cNvSpPr>
            <a:spLocks noGrp="1"/>
          </p:cNvSpPr>
          <p:nvPr>
            <p:ph idx="1"/>
          </p:nvPr>
        </p:nvSpPr>
        <p:spPr/>
        <p:txBody>
          <a:bodyPr/>
          <a:lstStyle/>
          <a:p>
            <a:pPr>
              <a:buFont typeface="Courier New" panose="02070309020205020404" pitchFamily="49" charset="0"/>
              <a:buChar char="o"/>
            </a:pPr>
            <a:r>
              <a:rPr lang="en-CA" sz="2800" dirty="0"/>
              <a:t>Seeks to address social isolation and food insecurity among seniors. </a:t>
            </a:r>
          </a:p>
          <a:p>
            <a:pPr>
              <a:buFont typeface="Courier New" panose="02070309020205020404" pitchFamily="49" charset="0"/>
              <a:buChar char="o"/>
            </a:pPr>
            <a:r>
              <a:rPr lang="en-CA" sz="2800" dirty="0"/>
              <a:t>Intent was to assign volunteers to more socially isolated and at-risk seniors for in-person friendly visits.</a:t>
            </a:r>
          </a:p>
          <a:p>
            <a:pPr>
              <a:buFont typeface="Courier New" panose="02070309020205020404" pitchFamily="49" charset="0"/>
              <a:buChar char="o"/>
            </a:pPr>
            <a:r>
              <a:rPr lang="en-CA" sz="2800" dirty="0"/>
              <a:t>This program has been adapted to accommodate the needs of the community during the COVID-19 pandemic, with an emphasis on delivering food hampers and offering friendly telephone calls to socially isolated seniors.</a:t>
            </a:r>
          </a:p>
          <a:p>
            <a:endParaRPr lang="en-US" dirty="0"/>
          </a:p>
        </p:txBody>
      </p:sp>
    </p:spTree>
    <p:extLst>
      <p:ext uri="{BB962C8B-B14F-4D97-AF65-F5344CB8AC3E}">
        <p14:creationId xmlns:p14="http://schemas.microsoft.com/office/powerpoint/2010/main" val="2943504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65AF0-7754-204F-84B9-5D74DEF23EA9}"/>
              </a:ext>
            </a:extLst>
          </p:cNvPr>
          <p:cNvSpPr>
            <a:spLocks noGrp="1"/>
          </p:cNvSpPr>
          <p:nvPr>
            <p:ph type="title"/>
          </p:nvPr>
        </p:nvSpPr>
        <p:spPr/>
        <p:txBody>
          <a:bodyPr/>
          <a:lstStyle/>
          <a:p>
            <a:r>
              <a:rPr lang="en-US" b="1" dirty="0"/>
              <a:t>Transportation Program</a:t>
            </a:r>
          </a:p>
        </p:txBody>
      </p:sp>
      <p:sp>
        <p:nvSpPr>
          <p:cNvPr id="3" name="Content Placeholder 2">
            <a:extLst>
              <a:ext uri="{FF2B5EF4-FFF2-40B4-BE49-F238E27FC236}">
                <a16:creationId xmlns:a16="http://schemas.microsoft.com/office/drawing/2014/main" id="{743E94B2-42A0-344A-A05A-1BD43344BC24}"/>
              </a:ext>
            </a:extLst>
          </p:cNvPr>
          <p:cNvSpPr>
            <a:spLocks noGrp="1"/>
          </p:cNvSpPr>
          <p:nvPr>
            <p:ph idx="1"/>
          </p:nvPr>
        </p:nvSpPr>
        <p:spPr/>
        <p:txBody>
          <a:bodyPr/>
          <a:lstStyle/>
          <a:p>
            <a:pPr>
              <a:buFont typeface="Courier New" panose="02070309020205020404" pitchFamily="49" charset="0"/>
              <a:buChar char="o"/>
            </a:pPr>
            <a:r>
              <a:rPr lang="en-US" sz="2800" dirty="0"/>
              <a:t>Transportation provided for health needs including doctor’s appointments, diagnostic appointments, dialysis, chemotherapy, and support with accessing medications</a:t>
            </a:r>
          </a:p>
          <a:p>
            <a:pPr>
              <a:buFont typeface="Courier New" panose="02070309020205020404" pitchFamily="49" charset="0"/>
              <a:buChar char="o"/>
            </a:pPr>
            <a:r>
              <a:rPr lang="en-US" sz="2800" dirty="0"/>
              <a:t>Transportation provided for housing needs including apartment viewings, acquiring furniture and household items, banking needs, and admission to personal and community care homes.</a:t>
            </a:r>
          </a:p>
          <a:p>
            <a:pPr>
              <a:buFont typeface="Courier New" panose="02070309020205020404" pitchFamily="49" charset="0"/>
              <a:buChar char="o"/>
            </a:pPr>
            <a:r>
              <a:rPr lang="en-US" sz="2800" dirty="0"/>
              <a:t>Transportation provided related to food needs including pick-up and delivery of food hampers, rides related to picking up groceries, as well as pick up of groceries for individuals with illness or disabilities.</a:t>
            </a: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17822032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78CF0-855C-9B44-AB86-71F34E4B9C19}"/>
              </a:ext>
            </a:extLst>
          </p:cNvPr>
          <p:cNvSpPr>
            <a:spLocks noGrp="1"/>
          </p:cNvSpPr>
          <p:nvPr>
            <p:ph type="title"/>
          </p:nvPr>
        </p:nvSpPr>
        <p:spPr/>
        <p:txBody>
          <a:bodyPr>
            <a:normAutofit/>
          </a:bodyPr>
          <a:lstStyle/>
          <a:p>
            <a:r>
              <a:rPr lang="en-US" sz="5400" b="1" dirty="0"/>
              <a:t>Home Share</a:t>
            </a:r>
          </a:p>
        </p:txBody>
      </p:sp>
      <p:sp>
        <p:nvSpPr>
          <p:cNvPr id="4" name="Content Placeholder 3">
            <a:extLst>
              <a:ext uri="{FF2B5EF4-FFF2-40B4-BE49-F238E27FC236}">
                <a16:creationId xmlns:a16="http://schemas.microsoft.com/office/drawing/2014/main" id="{969990FA-BDD1-CF47-A9DC-CBB778C34FE6}"/>
              </a:ext>
            </a:extLst>
          </p:cNvPr>
          <p:cNvSpPr>
            <a:spLocks noGrp="1"/>
          </p:cNvSpPr>
          <p:nvPr>
            <p:ph idx="1"/>
          </p:nvPr>
        </p:nvSpPr>
        <p:spPr>
          <a:xfrm>
            <a:off x="1097280" y="1845734"/>
            <a:ext cx="10058400" cy="3274907"/>
          </a:xfrm>
        </p:spPr>
        <p:txBody>
          <a:bodyPr>
            <a:normAutofit fontScale="92500" lnSpcReduction="20000"/>
          </a:bodyPr>
          <a:lstStyle/>
          <a:p>
            <a:pPr>
              <a:buFont typeface="Courier New" panose="02070309020205020404" pitchFamily="49" charset="0"/>
              <a:buChar char="o"/>
            </a:pPr>
            <a:r>
              <a:rPr lang="en-CA" dirty="0"/>
              <a:t>International, community-based program</a:t>
            </a:r>
          </a:p>
          <a:p>
            <a:pPr>
              <a:buFont typeface="Courier New" panose="02070309020205020404" pitchFamily="49" charset="0"/>
              <a:buChar char="o"/>
            </a:pPr>
            <a:r>
              <a:rPr lang="en-CA" dirty="0"/>
              <a:t>Students and seniors share a house or apartment to their mutual advantage</a:t>
            </a:r>
          </a:p>
          <a:p>
            <a:pPr>
              <a:buFont typeface="Courier New" panose="02070309020205020404" pitchFamily="49" charset="0"/>
              <a:buChar char="o"/>
            </a:pPr>
            <a:r>
              <a:rPr lang="en-CA" dirty="0"/>
              <a:t>The aging population are living in homes that they sometimes struggle to maintain alone</a:t>
            </a:r>
          </a:p>
          <a:p>
            <a:pPr>
              <a:buFont typeface="Courier New" panose="02070309020205020404" pitchFamily="49" charset="0"/>
              <a:buChar char="o"/>
            </a:pPr>
            <a:r>
              <a:rPr lang="en-CA" dirty="0"/>
              <a:t>Home Share matches seniors with post-secondary students to share household responsibilities</a:t>
            </a:r>
          </a:p>
          <a:p>
            <a:pPr>
              <a:buFont typeface="Courier New" panose="02070309020205020404" pitchFamily="49" charset="0"/>
              <a:buChar char="o"/>
            </a:pPr>
            <a:r>
              <a:rPr lang="en-CA" dirty="0"/>
              <a:t>Seniors have found it easier to stay in their own homes, and benefit from the youthful presence students bring along.</a:t>
            </a:r>
          </a:p>
          <a:p>
            <a:pPr>
              <a:buFont typeface="Courier New" panose="02070309020205020404" pitchFamily="49" charset="0"/>
              <a:buChar char="o"/>
            </a:pPr>
            <a:r>
              <a:rPr lang="en-CA" dirty="0"/>
              <a:t>Quality of life benefits, emotional and financial stability, a sense of safety, and companionship are all goals Home Share aims to achieve for its 50+ participants.</a:t>
            </a:r>
          </a:p>
          <a:p>
            <a:br>
              <a:rPr lang="en-CA" dirty="0"/>
            </a:br>
            <a:endParaRPr lang="en-US" dirty="0"/>
          </a:p>
        </p:txBody>
      </p:sp>
      <p:pic>
        <p:nvPicPr>
          <p:cNvPr id="6" name="Picture 5">
            <a:extLst>
              <a:ext uri="{FF2B5EF4-FFF2-40B4-BE49-F238E27FC236}">
                <a16:creationId xmlns:a16="http://schemas.microsoft.com/office/drawing/2014/main" id="{4E4F8E4B-1E3D-9044-BF00-F06CF3B7B7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09427" y="5014482"/>
            <a:ext cx="2082019" cy="845820"/>
          </a:xfrm>
          <a:prstGeom prst="rect">
            <a:avLst/>
          </a:prstGeom>
        </p:spPr>
      </p:pic>
    </p:spTree>
    <p:extLst>
      <p:ext uri="{BB962C8B-B14F-4D97-AF65-F5344CB8AC3E}">
        <p14:creationId xmlns:p14="http://schemas.microsoft.com/office/powerpoint/2010/main" val="145323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descr="Organization Chart" title="SmartArt"/>
          <p:cNvGraphicFramePr>
            <a:graphicFrameLocks noGrp="1"/>
          </p:cNvGraphicFramePr>
          <p:nvPr>
            <p:ph idx="4294967295"/>
            <p:extLst>
              <p:ext uri="{D42A27DB-BD31-4B8C-83A1-F6EECF244321}">
                <p14:modId xmlns:p14="http://schemas.microsoft.com/office/powerpoint/2010/main" val="2699939100"/>
              </p:ext>
            </p:extLst>
          </p:nvPr>
        </p:nvGraphicFramePr>
        <p:xfrm>
          <a:off x="492248" y="1128712"/>
          <a:ext cx="11352749" cy="49203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0" name="TextBox 29">
            <a:extLst>
              <a:ext uri="{FF2B5EF4-FFF2-40B4-BE49-F238E27FC236}">
                <a16:creationId xmlns:a16="http://schemas.microsoft.com/office/drawing/2014/main" id="{8FD94ADF-1599-A943-9373-6157013D4454}"/>
              </a:ext>
            </a:extLst>
          </p:cNvPr>
          <p:cNvSpPr txBox="1"/>
          <p:nvPr/>
        </p:nvSpPr>
        <p:spPr>
          <a:xfrm>
            <a:off x="928688" y="1128713"/>
            <a:ext cx="184731" cy="369332"/>
          </a:xfrm>
          <a:prstGeom prst="rect">
            <a:avLst/>
          </a:prstGeom>
          <a:noFill/>
          <a:ln>
            <a:noFill/>
          </a:ln>
        </p:spPr>
        <p:txBody>
          <a:bodyPr wrap="none" rtlCol="0">
            <a:spAutoFit/>
          </a:bodyPr>
          <a:lstStyle/>
          <a:p>
            <a:endParaRPr lang="en-US" dirty="0"/>
          </a:p>
        </p:txBody>
      </p:sp>
      <p:sp>
        <p:nvSpPr>
          <p:cNvPr id="41" name="TextBox 40">
            <a:extLst>
              <a:ext uri="{FF2B5EF4-FFF2-40B4-BE49-F238E27FC236}">
                <a16:creationId xmlns:a16="http://schemas.microsoft.com/office/drawing/2014/main" id="{EB3D15E3-9D1E-6943-B5FE-CEC85D1D6AA8}"/>
              </a:ext>
            </a:extLst>
          </p:cNvPr>
          <p:cNvSpPr txBox="1"/>
          <p:nvPr/>
        </p:nvSpPr>
        <p:spPr>
          <a:xfrm>
            <a:off x="2857499" y="286822"/>
            <a:ext cx="6595990" cy="584775"/>
          </a:xfrm>
          <a:prstGeom prst="rect">
            <a:avLst/>
          </a:prstGeom>
          <a:solidFill>
            <a:schemeClr val="tx1"/>
          </a:solidFill>
        </p:spPr>
        <p:txBody>
          <a:bodyPr wrap="square" rtlCol="0">
            <a:spAutoFit/>
          </a:bodyPr>
          <a:lstStyle/>
          <a:p>
            <a:pPr algn="ctr"/>
            <a:r>
              <a:rPr lang="en-US" sz="3200" dirty="0">
                <a:solidFill>
                  <a:schemeClr val="bg1"/>
                </a:solidFill>
              </a:rPr>
              <a:t>Connections for Seniors</a:t>
            </a:r>
          </a:p>
        </p:txBody>
      </p:sp>
      <p:cxnSp>
        <p:nvCxnSpPr>
          <p:cNvPr id="4" name="Straight Connector 3">
            <a:extLst>
              <a:ext uri="{FF2B5EF4-FFF2-40B4-BE49-F238E27FC236}">
                <a16:creationId xmlns:a16="http://schemas.microsoft.com/office/drawing/2014/main" id="{150CA0E1-3F9D-BB49-B0FF-1EA3568B93A2}"/>
              </a:ext>
            </a:extLst>
          </p:cNvPr>
          <p:cNvCxnSpPr>
            <a:cxnSpLocks/>
          </p:cNvCxnSpPr>
          <p:nvPr/>
        </p:nvCxnSpPr>
        <p:spPr>
          <a:xfrm>
            <a:off x="4529797" y="5022166"/>
            <a:ext cx="0" cy="28135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0338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5400" b="1" dirty="0"/>
              <a:t>Referrals – Emergency Housing</a:t>
            </a:r>
          </a:p>
        </p:txBody>
      </p:sp>
      <p:sp>
        <p:nvSpPr>
          <p:cNvPr id="3" name="Content Placeholder 2"/>
          <p:cNvSpPr>
            <a:spLocks noGrp="1"/>
          </p:cNvSpPr>
          <p:nvPr>
            <p:ph idx="1"/>
          </p:nvPr>
        </p:nvSpPr>
        <p:spPr/>
        <p:txBody>
          <a:bodyPr>
            <a:normAutofit/>
          </a:bodyPr>
          <a:lstStyle/>
          <a:p>
            <a:pPr>
              <a:buFont typeface="Courier New" panose="02070309020205020404" pitchFamily="49" charset="0"/>
              <a:buChar char="o"/>
            </a:pPr>
            <a:r>
              <a:rPr lang="en-CA" sz="3600" dirty="0"/>
              <a:t>Newfoundland &amp; Labrador Housing Corporation </a:t>
            </a:r>
          </a:p>
          <a:p>
            <a:pPr>
              <a:buFont typeface="Courier New" panose="02070309020205020404" pitchFamily="49" charset="0"/>
              <a:buChar char="o"/>
            </a:pPr>
            <a:r>
              <a:rPr lang="en-CA" sz="3600" dirty="0"/>
              <a:t>Eastern Health</a:t>
            </a:r>
          </a:p>
          <a:p>
            <a:pPr>
              <a:buFont typeface="Courier New" panose="02070309020205020404" pitchFamily="49" charset="0"/>
              <a:buChar char="o"/>
            </a:pPr>
            <a:r>
              <a:rPr lang="en-CA" sz="3600" dirty="0"/>
              <a:t>30+ Agencies and Departments that refer to us</a:t>
            </a:r>
          </a:p>
          <a:p>
            <a:pPr>
              <a:buFont typeface="Courier New" panose="02070309020205020404" pitchFamily="49" charset="0"/>
              <a:buChar char="o"/>
            </a:pPr>
            <a:r>
              <a:rPr lang="en-CA" sz="3600" dirty="0"/>
              <a:t>Self-referrals</a:t>
            </a:r>
          </a:p>
          <a:p>
            <a:pPr>
              <a:buFont typeface="Courier New" panose="02070309020205020404" pitchFamily="49" charset="0"/>
              <a:buChar char="o"/>
            </a:pPr>
            <a:endParaRPr lang="en-CA" sz="4800" dirty="0"/>
          </a:p>
        </p:txBody>
      </p:sp>
    </p:spTree>
    <p:extLst>
      <p:ext uri="{BB962C8B-B14F-4D97-AF65-F5344CB8AC3E}">
        <p14:creationId xmlns:p14="http://schemas.microsoft.com/office/powerpoint/2010/main" val="16290491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009D2-9D70-D14F-87D6-C16E3E0016CB}"/>
              </a:ext>
            </a:extLst>
          </p:cNvPr>
          <p:cNvSpPr>
            <a:spLocks noGrp="1"/>
          </p:cNvSpPr>
          <p:nvPr>
            <p:ph type="title"/>
          </p:nvPr>
        </p:nvSpPr>
        <p:spPr/>
        <p:txBody>
          <a:bodyPr/>
          <a:lstStyle/>
          <a:p>
            <a:r>
              <a:rPr lang="en-US" b="1" dirty="0"/>
              <a:t>Referrals – Other Agencies</a:t>
            </a:r>
          </a:p>
        </p:txBody>
      </p:sp>
      <p:sp>
        <p:nvSpPr>
          <p:cNvPr id="3" name="Content Placeholder 2">
            <a:extLst>
              <a:ext uri="{FF2B5EF4-FFF2-40B4-BE49-F238E27FC236}">
                <a16:creationId xmlns:a16="http://schemas.microsoft.com/office/drawing/2014/main" id="{668EC8BA-B1A7-0048-93A0-14520E9B7A0B}"/>
              </a:ext>
            </a:extLst>
          </p:cNvPr>
          <p:cNvSpPr>
            <a:spLocks noGrp="1"/>
          </p:cNvSpPr>
          <p:nvPr>
            <p:ph idx="1"/>
          </p:nvPr>
        </p:nvSpPr>
        <p:spPr/>
        <p:txBody>
          <a:bodyPr>
            <a:normAutofit fontScale="70000" lnSpcReduction="20000"/>
          </a:bodyPr>
          <a:lstStyle/>
          <a:p>
            <a:pPr>
              <a:buFont typeface="Courier New" panose="02070309020205020404" pitchFamily="49" charset="0"/>
              <a:buChar char="o"/>
            </a:pPr>
            <a:r>
              <a:rPr lang="en-US" dirty="0"/>
              <a:t> </a:t>
            </a:r>
            <a:r>
              <a:rPr lang="en-US" sz="2800" dirty="0"/>
              <a:t>SeniorsNL </a:t>
            </a:r>
          </a:p>
          <a:p>
            <a:pPr>
              <a:buFont typeface="Courier New" panose="02070309020205020404" pitchFamily="49" charset="0"/>
              <a:buChar char="o"/>
            </a:pPr>
            <a:r>
              <a:rPr lang="en-US" sz="2800" dirty="0"/>
              <a:t>Office of the Public Representative </a:t>
            </a:r>
          </a:p>
          <a:p>
            <a:pPr>
              <a:buFont typeface="Courier New" panose="02070309020205020404" pitchFamily="49" charset="0"/>
              <a:buChar char="o"/>
            </a:pPr>
            <a:r>
              <a:rPr lang="en-US" sz="2800" dirty="0"/>
              <a:t>Stella’s Circle</a:t>
            </a:r>
          </a:p>
          <a:p>
            <a:pPr>
              <a:buFont typeface="Courier New" panose="02070309020205020404" pitchFamily="49" charset="0"/>
              <a:buChar char="o"/>
            </a:pPr>
            <a:r>
              <a:rPr lang="en-US" sz="2800" dirty="0"/>
              <a:t>Wiseman Centre</a:t>
            </a:r>
          </a:p>
          <a:p>
            <a:pPr>
              <a:buFont typeface="Courier New" panose="02070309020205020404" pitchFamily="49" charset="0"/>
              <a:buChar char="o"/>
            </a:pPr>
            <a:r>
              <a:rPr lang="en-US" sz="2800" dirty="0"/>
              <a:t>First Light</a:t>
            </a:r>
          </a:p>
          <a:p>
            <a:pPr>
              <a:buFont typeface="Courier New" panose="02070309020205020404" pitchFamily="49" charset="0"/>
              <a:buChar char="o"/>
            </a:pPr>
            <a:r>
              <a:rPr lang="en-US" sz="2800" dirty="0"/>
              <a:t>The Gathering Place</a:t>
            </a:r>
          </a:p>
          <a:p>
            <a:pPr>
              <a:buFont typeface="Courier New" panose="02070309020205020404" pitchFamily="49" charset="0"/>
              <a:buChar char="o"/>
            </a:pPr>
            <a:r>
              <a:rPr lang="en-US" sz="2800" dirty="0"/>
              <a:t>Thrive</a:t>
            </a:r>
          </a:p>
          <a:p>
            <a:pPr>
              <a:buFont typeface="Courier New" panose="02070309020205020404" pitchFamily="49" charset="0"/>
              <a:buChar char="o"/>
            </a:pPr>
            <a:r>
              <a:rPr lang="en-US" sz="2800" dirty="0"/>
              <a:t>Self-referral</a:t>
            </a:r>
          </a:p>
          <a:p>
            <a:pPr>
              <a:buFont typeface="Courier New" panose="02070309020205020404" pitchFamily="49" charset="0"/>
              <a:buChar char="o"/>
            </a:pPr>
            <a:r>
              <a:rPr lang="en-US" sz="2800" dirty="0"/>
              <a:t>Eastern Health (Various Sites)</a:t>
            </a:r>
          </a:p>
          <a:p>
            <a:pPr>
              <a:buFont typeface="Courier New" panose="02070309020205020404" pitchFamily="49" charset="0"/>
              <a:buChar char="o"/>
            </a:pPr>
            <a:r>
              <a:rPr lang="en-US" sz="2800" dirty="0"/>
              <a:t>RNC</a:t>
            </a:r>
          </a:p>
          <a:p>
            <a:pPr>
              <a:buFont typeface="Courier New" panose="02070309020205020404" pitchFamily="49" charset="0"/>
              <a:buChar char="o"/>
            </a:pPr>
            <a:endParaRPr lang="en-US" sz="2800" dirty="0"/>
          </a:p>
        </p:txBody>
      </p:sp>
      <p:sp>
        <p:nvSpPr>
          <p:cNvPr id="6" name="TextBox 5">
            <a:extLst>
              <a:ext uri="{FF2B5EF4-FFF2-40B4-BE49-F238E27FC236}">
                <a16:creationId xmlns:a16="http://schemas.microsoft.com/office/drawing/2014/main" id="{59907B3E-1A11-F844-807C-0F9CBC4F73C9}"/>
              </a:ext>
            </a:extLst>
          </p:cNvPr>
          <p:cNvSpPr txBox="1"/>
          <p:nvPr/>
        </p:nvSpPr>
        <p:spPr>
          <a:xfrm>
            <a:off x="5753686" y="1871003"/>
            <a:ext cx="5401994" cy="3785652"/>
          </a:xfrm>
          <a:prstGeom prst="rect">
            <a:avLst/>
          </a:prstGeom>
          <a:noFill/>
        </p:spPr>
        <p:txBody>
          <a:bodyPr wrap="square" rtlCol="0">
            <a:spAutoFit/>
          </a:bodyPr>
          <a:lstStyle/>
          <a:p>
            <a:pPr marL="285750" lvl="0" indent="-285750">
              <a:buClr>
                <a:srgbClr val="990000"/>
              </a:buClr>
              <a:buFont typeface="Courier New" panose="02070309020205020404" pitchFamily="49" charset="0"/>
              <a:buChar char="o"/>
            </a:pPr>
            <a:r>
              <a:rPr lang="en-CA" sz="2000" dirty="0"/>
              <a:t>End Homelessness St. John’s (Coordinated Access)</a:t>
            </a:r>
          </a:p>
          <a:p>
            <a:pPr marL="285750" lvl="0" indent="-285750">
              <a:buClr>
                <a:srgbClr val="990000"/>
              </a:buClr>
              <a:buFont typeface="Courier New" panose="02070309020205020404" pitchFamily="49" charset="0"/>
              <a:buChar char="o"/>
            </a:pPr>
            <a:r>
              <a:rPr lang="en-CA" sz="2000" dirty="0"/>
              <a:t>Department of Corrections</a:t>
            </a:r>
          </a:p>
          <a:p>
            <a:pPr marL="285750" lvl="0" indent="-285750">
              <a:buClr>
                <a:srgbClr val="990000"/>
              </a:buClr>
              <a:buFont typeface="Courier New" panose="02070309020205020404" pitchFamily="49" charset="0"/>
              <a:buChar char="o"/>
            </a:pPr>
            <a:r>
              <a:rPr lang="en-CA" sz="2000" dirty="0"/>
              <a:t>John Howard Society (Turnings Program)</a:t>
            </a:r>
          </a:p>
          <a:p>
            <a:pPr marL="285750" lvl="0" indent="-285750">
              <a:buClr>
                <a:srgbClr val="990000"/>
              </a:buClr>
              <a:buFont typeface="Courier New" panose="02070309020205020404" pitchFamily="49" charset="0"/>
              <a:buChar char="o"/>
            </a:pPr>
            <a:r>
              <a:rPr lang="en-CA" sz="2000" dirty="0"/>
              <a:t>Tommy Sexton Centre</a:t>
            </a:r>
          </a:p>
          <a:p>
            <a:pPr marL="285750" lvl="0" indent="-285750">
              <a:buClr>
                <a:srgbClr val="990000"/>
              </a:buClr>
              <a:buFont typeface="Courier New" panose="02070309020205020404" pitchFamily="49" charset="0"/>
              <a:buChar char="o"/>
            </a:pPr>
            <a:r>
              <a:rPr lang="en-CA" sz="2000" dirty="0"/>
              <a:t>St. Vincent de Paul Society</a:t>
            </a:r>
          </a:p>
          <a:p>
            <a:pPr marL="285750" lvl="0" indent="-285750">
              <a:buClr>
                <a:srgbClr val="990000"/>
              </a:buClr>
              <a:buFont typeface="Courier New" panose="02070309020205020404" pitchFamily="49" charset="0"/>
              <a:buChar char="o"/>
            </a:pPr>
            <a:r>
              <a:rPr lang="en-CA" sz="2000" dirty="0"/>
              <a:t>St, John’s Status of Women’s Centre</a:t>
            </a:r>
          </a:p>
          <a:p>
            <a:pPr marL="285750" lvl="0" indent="-285750">
              <a:buClr>
                <a:srgbClr val="990000"/>
              </a:buClr>
              <a:buFont typeface="Courier New" panose="02070309020205020404" pitchFamily="49" charset="0"/>
              <a:buChar char="o"/>
            </a:pPr>
            <a:r>
              <a:rPr lang="en-CA" sz="2000" dirty="0"/>
              <a:t>Marguerite’s Place</a:t>
            </a:r>
          </a:p>
          <a:p>
            <a:pPr marL="285750" lvl="0" indent="-285750">
              <a:buClr>
                <a:srgbClr val="990000"/>
              </a:buClr>
              <a:buFont typeface="Courier New" panose="02070309020205020404" pitchFamily="49" charset="0"/>
              <a:buChar char="o"/>
            </a:pPr>
            <a:r>
              <a:rPr lang="en-CA" sz="2000" dirty="0"/>
              <a:t>Iris Kirby House</a:t>
            </a:r>
          </a:p>
          <a:p>
            <a:pPr marL="285750" lvl="0" indent="-285750">
              <a:buClr>
                <a:srgbClr val="990000"/>
              </a:buClr>
              <a:buFont typeface="Courier New" panose="02070309020205020404" pitchFamily="49" charset="0"/>
              <a:buChar char="o"/>
            </a:pPr>
            <a:r>
              <a:rPr lang="en-CA" sz="2000" dirty="0"/>
              <a:t>3 Birds Shelter</a:t>
            </a:r>
          </a:p>
          <a:p>
            <a:pPr marL="285750" lvl="0" indent="-285750">
              <a:buClr>
                <a:srgbClr val="990000"/>
              </a:buClr>
              <a:buFont typeface="Courier New" panose="02070309020205020404" pitchFamily="49" charset="0"/>
              <a:buChar char="o"/>
            </a:pPr>
            <a:r>
              <a:rPr lang="en-CA" sz="2000" dirty="0"/>
              <a:t>The Homestead Program</a:t>
            </a:r>
          </a:p>
          <a:p>
            <a:pPr marL="285750" lvl="0" indent="-285750">
              <a:buClr>
                <a:srgbClr val="990000"/>
              </a:buClr>
              <a:buFont typeface="Courier New" panose="02070309020205020404" pitchFamily="49" charset="0"/>
              <a:buChar char="o"/>
            </a:pPr>
            <a:r>
              <a:rPr lang="en-CA" sz="2000" dirty="0"/>
              <a:t>Empower</a:t>
            </a:r>
          </a:p>
        </p:txBody>
      </p:sp>
    </p:spTree>
    <p:extLst>
      <p:ext uri="{BB962C8B-B14F-4D97-AF65-F5344CB8AC3E}">
        <p14:creationId xmlns:p14="http://schemas.microsoft.com/office/powerpoint/2010/main" val="34503630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Challenges, Barriers and Gaps</a:t>
            </a:r>
          </a:p>
        </p:txBody>
      </p:sp>
      <p:sp>
        <p:nvSpPr>
          <p:cNvPr id="3" name="Content Placeholder 2"/>
          <p:cNvSpPr>
            <a:spLocks noGrp="1"/>
          </p:cNvSpPr>
          <p:nvPr>
            <p:ph idx="1"/>
          </p:nvPr>
        </p:nvSpPr>
        <p:spPr/>
        <p:txBody>
          <a:bodyPr>
            <a:normAutofit fontScale="92500"/>
          </a:bodyPr>
          <a:lstStyle/>
          <a:p>
            <a:pPr>
              <a:buFont typeface="Courier New" panose="02070309020205020404" pitchFamily="49" charset="0"/>
              <a:buChar char="o"/>
            </a:pPr>
            <a:r>
              <a:rPr lang="en-CA" sz="3600" dirty="0"/>
              <a:t>Financial abuse</a:t>
            </a:r>
          </a:p>
          <a:p>
            <a:pPr>
              <a:buFont typeface="Courier New" panose="02070309020205020404" pitchFamily="49" charset="0"/>
              <a:buChar char="o"/>
            </a:pPr>
            <a:r>
              <a:rPr lang="en-CA" sz="3600" dirty="0"/>
              <a:t>Capacity Issues – long wait times for geriatric psychiatric assessments that confirm lack of capacity related to decision-making and judgement</a:t>
            </a:r>
          </a:p>
          <a:p>
            <a:pPr>
              <a:buFont typeface="Courier New" panose="02070309020205020404" pitchFamily="49" charset="0"/>
              <a:buChar char="o"/>
            </a:pPr>
            <a:r>
              <a:rPr lang="en-CA" sz="3600" dirty="0"/>
              <a:t>Need for trusteeship arrangements </a:t>
            </a:r>
          </a:p>
          <a:p>
            <a:pPr>
              <a:buFont typeface="Courier New" panose="02070309020205020404" pitchFamily="49" charset="0"/>
              <a:buChar char="o"/>
            </a:pPr>
            <a:r>
              <a:rPr lang="en-CA" sz="3600" dirty="0"/>
              <a:t>Sustainability – creating social programs for the aging demographic, maximizing province-wide impact.</a:t>
            </a:r>
          </a:p>
          <a:p>
            <a:pPr marL="0" indent="0">
              <a:buNone/>
            </a:pPr>
            <a:endParaRPr lang="en-CA" sz="3600" dirty="0"/>
          </a:p>
          <a:p>
            <a:pPr>
              <a:buFont typeface="Courier New" panose="02070309020205020404" pitchFamily="49" charset="0"/>
              <a:buChar char="o"/>
            </a:pPr>
            <a:endParaRPr lang="en-CA" sz="3600" dirty="0"/>
          </a:p>
          <a:p>
            <a:pPr>
              <a:buFont typeface="Courier New" panose="02070309020205020404" pitchFamily="49" charset="0"/>
              <a:buChar char="o"/>
            </a:pPr>
            <a:endParaRPr lang="en-CA" sz="3600" dirty="0"/>
          </a:p>
        </p:txBody>
      </p:sp>
    </p:spTree>
    <p:extLst>
      <p:ext uri="{BB962C8B-B14F-4D97-AF65-F5344CB8AC3E}">
        <p14:creationId xmlns:p14="http://schemas.microsoft.com/office/powerpoint/2010/main" val="3372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b="1" dirty="0"/>
              <a:t>Connections for Seniors</a:t>
            </a:r>
          </a:p>
        </p:txBody>
      </p:sp>
      <p:sp>
        <p:nvSpPr>
          <p:cNvPr id="5" name="Content Placeholder 4"/>
          <p:cNvSpPr>
            <a:spLocks noGrp="1"/>
          </p:cNvSpPr>
          <p:nvPr>
            <p:ph idx="1"/>
          </p:nvPr>
        </p:nvSpPr>
        <p:spPr/>
        <p:txBody>
          <a:bodyPr/>
          <a:lstStyle/>
          <a:p>
            <a:pPr>
              <a:buFont typeface="Courier New" panose="02070309020205020404" pitchFamily="49" charset="0"/>
              <a:buChar char="o"/>
            </a:pPr>
            <a:endParaRPr lang="en-CA" dirty="0"/>
          </a:p>
          <a:p>
            <a:pPr>
              <a:buFont typeface="Courier New" panose="02070309020205020404" pitchFamily="49" charset="0"/>
              <a:buChar char="o"/>
            </a:pPr>
            <a:r>
              <a:rPr lang="en-CA" sz="3600" dirty="0"/>
              <a:t>Established in January 2018</a:t>
            </a:r>
          </a:p>
          <a:p>
            <a:pPr>
              <a:buFont typeface="Courier New" panose="02070309020205020404" pitchFamily="49" charset="0"/>
              <a:buChar char="o"/>
            </a:pPr>
            <a:r>
              <a:rPr lang="en-CA" sz="3600" dirty="0"/>
              <a:t>Emergency accommodations and a wide range of services for older adults (55+) facing homelessness</a:t>
            </a:r>
          </a:p>
          <a:p>
            <a:pPr marL="0" indent="0">
              <a:buNone/>
            </a:pPr>
            <a:endParaRPr lang="en-CA" sz="3600" dirty="0"/>
          </a:p>
          <a:p>
            <a:pPr>
              <a:buFont typeface="Courier New" panose="02070309020205020404" pitchFamily="49" charset="0"/>
              <a:buChar char="o"/>
            </a:pPr>
            <a:endParaRPr lang="en-CA" sz="3600" dirty="0"/>
          </a:p>
        </p:txBody>
      </p:sp>
    </p:spTree>
    <p:extLst>
      <p:ext uri="{BB962C8B-B14F-4D97-AF65-F5344CB8AC3E}">
        <p14:creationId xmlns:p14="http://schemas.microsoft.com/office/powerpoint/2010/main" val="11763370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Goals </a:t>
            </a:r>
          </a:p>
        </p:txBody>
      </p:sp>
      <p:sp>
        <p:nvSpPr>
          <p:cNvPr id="3" name="Content Placeholder 2"/>
          <p:cNvSpPr>
            <a:spLocks noGrp="1"/>
          </p:cNvSpPr>
          <p:nvPr>
            <p:ph idx="1"/>
          </p:nvPr>
        </p:nvSpPr>
        <p:spPr>
          <a:xfrm>
            <a:off x="1097280" y="1845733"/>
            <a:ext cx="10058400" cy="4344051"/>
          </a:xfrm>
        </p:spPr>
        <p:txBody>
          <a:bodyPr>
            <a:normAutofit fontScale="92500" lnSpcReduction="10000"/>
          </a:bodyPr>
          <a:lstStyle/>
          <a:p>
            <a:pPr>
              <a:buFont typeface="Wingdings" panose="05000000000000000000" pitchFamily="2" charset="2"/>
              <a:buChar char="ü"/>
            </a:pPr>
            <a:r>
              <a:rPr lang="en-CA" sz="3600" dirty="0"/>
              <a:t> Establish non-profit model for home support services</a:t>
            </a:r>
          </a:p>
          <a:p>
            <a:pPr>
              <a:buFont typeface="Wingdings" panose="05000000000000000000" pitchFamily="2" charset="2"/>
              <a:buChar char="ü"/>
            </a:pPr>
            <a:r>
              <a:rPr lang="en-CA" sz="3600" dirty="0"/>
              <a:t> Establish a non-profit Personal Care Home model</a:t>
            </a:r>
          </a:p>
          <a:p>
            <a:pPr>
              <a:buFont typeface="Wingdings" panose="05000000000000000000" pitchFamily="2" charset="2"/>
              <a:buChar char="ü"/>
            </a:pPr>
            <a:r>
              <a:rPr lang="en-CA" sz="3600" dirty="0"/>
              <a:t> Increase volunteer recruitment and capacity to     	compliment all programs</a:t>
            </a:r>
          </a:p>
          <a:p>
            <a:pPr>
              <a:buFont typeface="Wingdings" panose="05000000000000000000" pitchFamily="2" charset="2"/>
              <a:buChar char="ü"/>
            </a:pPr>
            <a:r>
              <a:rPr lang="en-CA" sz="3600" dirty="0"/>
              <a:t>Improve accessibility at all CFS sites</a:t>
            </a:r>
          </a:p>
          <a:p>
            <a:pPr>
              <a:buFont typeface="Wingdings" panose="05000000000000000000" pitchFamily="2" charset="2"/>
              <a:buChar char="ü"/>
            </a:pPr>
            <a:r>
              <a:rPr lang="en-CA" sz="3600"/>
              <a:t>Secure </a:t>
            </a:r>
            <a:r>
              <a:rPr lang="en-CA" sz="3600" dirty="0"/>
              <a:t>funding sources to expand programs &amp; services</a:t>
            </a:r>
          </a:p>
          <a:p>
            <a:pPr>
              <a:buFont typeface="Wingdings" panose="05000000000000000000" pitchFamily="2" charset="2"/>
              <a:buChar char="ü"/>
            </a:pPr>
            <a:r>
              <a:rPr lang="en-CA" sz="3600" dirty="0"/>
              <a:t>Increase awareness and inform policy regarding issues related to seniors </a:t>
            </a:r>
          </a:p>
          <a:p>
            <a:pPr marL="0" indent="0">
              <a:buNone/>
            </a:pPr>
            <a:endParaRPr lang="en-CA" sz="3600" dirty="0"/>
          </a:p>
          <a:p>
            <a:pPr>
              <a:buFont typeface="Wingdings" panose="05000000000000000000" pitchFamily="2" charset="2"/>
              <a:buChar char="ü"/>
            </a:pPr>
            <a:endParaRPr lang="en-CA" sz="3600" dirty="0"/>
          </a:p>
          <a:p>
            <a:pPr>
              <a:buFont typeface="Wingdings" panose="05000000000000000000" pitchFamily="2" charset="2"/>
              <a:buChar char="ü"/>
            </a:pPr>
            <a:endParaRPr lang="en-CA" sz="3600" dirty="0"/>
          </a:p>
          <a:p>
            <a:pPr>
              <a:buFont typeface="Wingdings" panose="05000000000000000000" pitchFamily="2" charset="2"/>
              <a:buChar char="ü"/>
            </a:pPr>
            <a:endParaRPr lang="en-CA" sz="3600" dirty="0"/>
          </a:p>
        </p:txBody>
      </p:sp>
    </p:spTree>
    <p:extLst>
      <p:ext uri="{BB962C8B-B14F-4D97-AF65-F5344CB8AC3E}">
        <p14:creationId xmlns:p14="http://schemas.microsoft.com/office/powerpoint/2010/main" val="13117878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058644" y="2411617"/>
            <a:ext cx="10058400" cy="1450757"/>
          </a:xfrm>
        </p:spPr>
        <p:txBody>
          <a:bodyPr/>
          <a:lstStyle/>
          <a:p>
            <a:pPr algn="ctr"/>
            <a:r>
              <a:rPr lang="en-CA" b="1" dirty="0"/>
              <a:t>Questions &amp; Discussion</a:t>
            </a:r>
          </a:p>
        </p:txBody>
      </p:sp>
    </p:spTree>
    <p:extLst>
      <p:ext uri="{BB962C8B-B14F-4D97-AF65-F5344CB8AC3E}">
        <p14:creationId xmlns:p14="http://schemas.microsoft.com/office/powerpoint/2010/main" val="2717846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244A6-9DD1-4B43-9B12-1F7B5A82677A}"/>
              </a:ext>
            </a:extLst>
          </p:cNvPr>
          <p:cNvSpPr>
            <a:spLocks noGrp="1"/>
          </p:cNvSpPr>
          <p:nvPr>
            <p:ph type="title"/>
          </p:nvPr>
        </p:nvSpPr>
        <p:spPr/>
        <p:txBody>
          <a:bodyPr/>
          <a:lstStyle/>
          <a:p>
            <a:r>
              <a:rPr lang="en-US" b="1" dirty="0"/>
              <a:t>Mandate</a:t>
            </a:r>
          </a:p>
        </p:txBody>
      </p:sp>
      <p:sp>
        <p:nvSpPr>
          <p:cNvPr id="3" name="Content Placeholder 2">
            <a:extLst>
              <a:ext uri="{FF2B5EF4-FFF2-40B4-BE49-F238E27FC236}">
                <a16:creationId xmlns:a16="http://schemas.microsoft.com/office/drawing/2014/main" id="{77ACF7E5-581A-2248-8541-906CCDC0A986}"/>
              </a:ext>
            </a:extLst>
          </p:cNvPr>
          <p:cNvSpPr>
            <a:spLocks noGrp="1"/>
          </p:cNvSpPr>
          <p:nvPr>
            <p:ph idx="1"/>
          </p:nvPr>
        </p:nvSpPr>
        <p:spPr/>
        <p:txBody>
          <a:bodyPr>
            <a:normAutofit fontScale="92500"/>
          </a:bodyPr>
          <a:lstStyle/>
          <a:p>
            <a:pPr fontAlgn="base"/>
            <a:r>
              <a:rPr lang="en-CA" sz="4000" dirty="0"/>
              <a:t>To empower seniors to overcome barriers to safe and affordable housing, and provide support services that help reduce risks to well-being and promote quality of life. We believe that all seniors have the right to feel safe, to feel healthy, and to make choices about their own lives.</a:t>
            </a:r>
          </a:p>
          <a:p>
            <a:pPr fontAlgn="base"/>
            <a:r>
              <a:rPr lang="en-CA" sz="4000" dirty="0"/>
              <a:t> </a:t>
            </a:r>
          </a:p>
          <a:p>
            <a:endParaRPr lang="en-US" dirty="0"/>
          </a:p>
        </p:txBody>
      </p:sp>
    </p:spTree>
    <p:extLst>
      <p:ext uri="{BB962C8B-B14F-4D97-AF65-F5344CB8AC3E}">
        <p14:creationId xmlns:p14="http://schemas.microsoft.com/office/powerpoint/2010/main" val="1479104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Our Story</a:t>
            </a:r>
          </a:p>
        </p:txBody>
      </p:sp>
      <p:sp>
        <p:nvSpPr>
          <p:cNvPr id="3" name="Content Placeholder 2"/>
          <p:cNvSpPr>
            <a:spLocks noGrp="1"/>
          </p:cNvSpPr>
          <p:nvPr>
            <p:ph idx="1"/>
          </p:nvPr>
        </p:nvSpPr>
        <p:spPr/>
        <p:txBody>
          <a:bodyPr>
            <a:normAutofit/>
          </a:bodyPr>
          <a:lstStyle/>
          <a:p>
            <a:pPr>
              <a:buFont typeface="Courier New" panose="02070309020205020404" pitchFamily="49" charset="0"/>
              <a:buChar char="o"/>
            </a:pPr>
            <a:r>
              <a:rPr lang="en-CA" sz="3200" dirty="0"/>
              <a:t>Identified gap in supportive services to older adults facing homelessness or crises</a:t>
            </a:r>
          </a:p>
          <a:p>
            <a:pPr>
              <a:buFont typeface="Courier New" panose="02070309020205020404" pitchFamily="49" charset="0"/>
              <a:buChar char="o"/>
            </a:pPr>
            <a:r>
              <a:rPr lang="en-CA" sz="3200" dirty="0"/>
              <a:t>Connections for Seniors was founded with the overall goal of making the experience of homelessness less traumatizing and more supportive for seniors</a:t>
            </a:r>
          </a:p>
          <a:p>
            <a:pPr>
              <a:buFont typeface="Courier New" panose="02070309020205020404" pitchFamily="49" charset="0"/>
              <a:buChar char="o"/>
            </a:pPr>
            <a:endParaRPr lang="en-CA" sz="3200" dirty="0"/>
          </a:p>
          <a:p>
            <a:pPr>
              <a:buFont typeface="Courier New" panose="02070309020205020404" pitchFamily="49" charset="0"/>
              <a:buChar char="o"/>
            </a:pPr>
            <a:endParaRPr lang="en-CA" sz="3200" dirty="0"/>
          </a:p>
        </p:txBody>
      </p:sp>
      <p:pic>
        <p:nvPicPr>
          <p:cNvPr id="5" name="Picture 4">
            <a:extLst>
              <a:ext uri="{FF2B5EF4-FFF2-40B4-BE49-F238E27FC236}">
                <a16:creationId xmlns:a16="http://schemas.microsoft.com/office/drawing/2014/main" id="{502696E5-6805-EA48-AA1B-130D93A255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31269" y="4033970"/>
            <a:ext cx="2569240" cy="1712826"/>
          </a:xfrm>
          <a:prstGeom prst="rect">
            <a:avLst/>
          </a:prstGeom>
          <a:ln>
            <a:noFill/>
          </a:ln>
          <a:effectLst>
            <a:softEdge rad="112500"/>
          </a:effectLst>
        </p:spPr>
      </p:pic>
    </p:spTree>
    <p:extLst>
      <p:ext uri="{BB962C8B-B14F-4D97-AF65-F5344CB8AC3E}">
        <p14:creationId xmlns:p14="http://schemas.microsoft.com/office/powerpoint/2010/main" val="1898569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Emergency Shelter </a:t>
            </a:r>
          </a:p>
        </p:txBody>
      </p:sp>
      <p:sp>
        <p:nvSpPr>
          <p:cNvPr id="3" name="Content Placeholder 2"/>
          <p:cNvSpPr>
            <a:spLocks noGrp="1"/>
          </p:cNvSpPr>
          <p:nvPr>
            <p:ph idx="1"/>
          </p:nvPr>
        </p:nvSpPr>
        <p:spPr>
          <a:xfrm>
            <a:off x="1097280" y="1845734"/>
            <a:ext cx="7526215" cy="4023360"/>
          </a:xfrm>
        </p:spPr>
        <p:txBody>
          <a:bodyPr>
            <a:normAutofit fontScale="70000" lnSpcReduction="20000"/>
          </a:bodyPr>
          <a:lstStyle/>
          <a:p>
            <a:pPr>
              <a:buFont typeface="Courier New" panose="02070309020205020404" pitchFamily="49" charset="0"/>
              <a:buChar char="o"/>
            </a:pPr>
            <a:r>
              <a:rPr lang="en-CA" sz="3600" dirty="0"/>
              <a:t> Location: Residential area (Prince of Wales St.)</a:t>
            </a:r>
          </a:p>
          <a:p>
            <a:pPr>
              <a:buFont typeface="Courier New" panose="02070309020205020404" pitchFamily="49" charset="0"/>
              <a:buChar char="o"/>
            </a:pPr>
            <a:r>
              <a:rPr lang="en-CA" sz="3600" b="1" dirty="0"/>
              <a:t>11 rooms </a:t>
            </a:r>
          </a:p>
          <a:p>
            <a:pPr>
              <a:buFont typeface="Wingdings" pitchFamily="2" charset="2"/>
              <a:buChar char="Ø"/>
            </a:pPr>
            <a:r>
              <a:rPr lang="en-CA" sz="3600" b="1" dirty="0"/>
              <a:t>8 funded by NLHC</a:t>
            </a:r>
          </a:p>
          <a:p>
            <a:pPr>
              <a:buFont typeface="Wingdings" pitchFamily="2" charset="2"/>
              <a:buChar char="Ø"/>
            </a:pPr>
            <a:r>
              <a:rPr lang="en-CA" sz="3600" b="1" dirty="0"/>
              <a:t>3 community </a:t>
            </a:r>
          </a:p>
          <a:p>
            <a:pPr>
              <a:buFont typeface="Courier New" panose="02070309020205020404" pitchFamily="49" charset="0"/>
              <a:buChar char="o"/>
            </a:pPr>
            <a:r>
              <a:rPr lang="en-CA" sz="3600" dirty="0"/>
              <a:t>3 properties</a:t>
            </a:r>
          </a:p>
          <a:p>
            <a:pPr>
              <a:buFont typeface="Courier New" panose="02070309020205020404" pitchFamily="49" charset="0"/>
              <a:buChar char="o"/>
            </a:pPr>
            <a:r>
              <a:rPr lang="en-CA" sz="3600" dirty="0"/>
              <a:t>Individual, locked rooms</a:t>
            </a:r>
          </a:p>
          <a:p>
            <a:pPr>
              <a:buFont typeface="Courier New" panose="02070309020205020404" pitchFamily="49" charset="0"/>
              <a:buChar char="o"/>
            </a:pPr>
            <a:r>
              <a:rPr lang="en-CA" sz="3600" dirty="0"/>
              <a:t>Shared washrooms</a:t>
            </a:r>
          </a:p>
          <a:p>
            <a:pPr>
              <a:buFont typeface="Courier New" panose="02070309020205020404" pitchFamily="49" charset="0"/>
              <a:buChar char="o"/>
            </a:pPr>
            <a:r>
              <a:rPr lang="en-CA" sz="3600" dirty="0"/>
              <a:t>Common area with telephone &amp; computer access</a:t>
            </a:r>
          </a:p>
          <a:p>
            <a:pPr>
              <a:buFont typeface="Courier New" panose="02070309020205020404" pitchFamily="49" charset="0"/>
              <a:buChar char="o"/>
            </a:pPr>
            <a:r>
              <a:rPr lang="en-CA" sz="3600" dirty="0"/>
              <a:t>Large dining room &amp; kitchen</a:t>
            </a:r>
          </a:p>
          <a:p>
            <a:pPr marL="0" indent="0">
              <a:buNone/>
            </a:pPr>
            <a:endParaRPr lang="en-CA" sz="3600" dirty="0"/>
          </a:p>
          <a:p>
            <a:pPr marL="0" indent="0">
              <a:buNone/>
            </a:pPr>
            <a:endParaRPr lang="en-CA" sz="3600" dirty="0"/>
          </a:p>
          <a:p>
            <a:pPr marL="0" indent="0">
              <a:buNone/>
            </a:pPr>
            <a:endParaRPr lang="en-CA" sz="36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12180" y="2662950"/>
            <a:ext cx="2485889" cy="3314518"/>
          </a:xfrm>
          <a:prstGeom prst="rect">
            <a:avLst/>
          </a:prstGeom>
        </p:spPr>
      </p:pic>
    </p:spTree>
    <p:extLst>
      <p:ext uri="{BB962C8B-B14F-4D97-AF65-F5344CB8AC3E}">
        <p14:creationId xmlns:p14="http://schemas.microsoft.com/office/powerpoint/2010/main" val="3252575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3131E-A587-6A4B-A9C0-FA7EB20B5ED7}"/>
              </a:ext>
            </a:extLst>
          </p:cNvPr>
          <p:cNvSpPr>
            <a:spLocks noGrp="1"/>
          </p:cNvSpPr>
          <p:nvPr>
            <p:ph type="title"/>
          </p:nvPr>
        </p:nvSpPr>
        <p:spPr/>
        <p:txBody>
          <a:bodyPr/>
          <a:lstStyle/>
          <a:p>
            <a:r>
              <a:rPr lang="en-US" b="1" dirty="0"/>
              <a:t>Supportive Housing</a:t>
            </a:r>
          </a:p>
        </p:txBody>
      </p:sp>
      <p:sp>
        <p:nvSpPr>
          <p:cNvPr id="3" name="Content Placeholder 2">
            <a:extLst>
              <a:ext uri="{FF2B5EF4-FFF2-40B4-BE49-F238E27FC236}">
                <a16:creationId xmlns:a16="http://schemas.microsoft.com/office/drawing/2014/main" id="{3628C2C1-602F-C74D-921D-ADA4D730043B}"/>
              </a:ext>
            </a:extLst>
          </p:cNvPr>
          <p:cNvSpPr>
            <a:spLocks noGrp="1"/>
          </p:cNvSpPr>
          <p:nvPr>
            <p:ph idx="1"/>
          </p:nvPr>
        </p:nvSpPr>
        <p:spPr/>
        <p:txBody>
          <a:bodyPr/>
          <a:lstStyle/>
          <a:p>
            <a:r>
              <a:rPr lang="en-CA" dirty="0"/>
              <a:t> </a:t>
            </a:r>
          </a:p>
          <a:p>
            <a:pPr>
              <a:buFont typeface="Courier New" panose="02070309020205020404" pitchFamily="49" charset="0"/>
              <a:buChar char="o"/>
            </a:pPr>
            <a:r>
              <a:rPr lang="en-CA" sz="2800" dirty="0"/>
              <a:t>Emerging from a need for supportive housing designated specifically for seniors who have experienced barriers to securing housing, Connections for Seniors has established a </a:t>
            </a:r>
          </a:p>
          <a:p>
            <a:pPr>
              <a:buFont typeface="Courier New" panose="02070309020205020404" pitchFamily="49" charset="0"/>
              <a:buChar char="o"/>
            </a:pPr>
            <a:r>
              <a:rPr lang="en-CA" sz="2800" dirty="0"/>
              <a:t>Partnership with the City of St. John’s - helps older adults to exit homelessness in a way that preserves dignity and fosters stability. </a:t>
            </a:r>
          </a:p>
          <a:p>
            <a:pPr>
              <a:buFont typeface="Courier New" panose="02070309020205020404" pitchFamily="49" charset="0"/>
              <a:buChar char="o"/>
            </a:pPr>
            <a:r>
              <a:rPr lang="en-CA" sz="2800" dirty="0"/>
              <a:t>The ultimate goal of this program is to support seniors to thrive and engage in the community and to promote quality of life. </a:t>
            </a:r>
          </a:p>
          <a:p>
            <a:endParaRPr lang="en-US" dirty="0"/>
          </a:p>
        </p:txBody>
      </p:sp>
      <p:pic>
        <p:nvPicPr>
          <p:cNvPr id="5" name="Picture 4">
            <a:extLst>
              <a:ext uri="{FF2B5EF4-FFF2-40B4-BE49-F238E27FC236}">
                <a16:creationId xmlns:a16="http://schemas.microsoft.com/office/drawing/2014/main" id="{E00497F4-4EEA-E342-BC71-C235626C9DC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85346" y="455416"/>
            <a:ext cx="2590746" cy="1737360"/>
          </a:xfrm>
          <a:prstGeom prst="rect">
            <a:avLst/>
          </a:prstGeom>
          <a:effectLst>
            <a:softEdge rad="127000"/>
          </a:effectLst>
        </p:spPr>
      </p:pic>
    </p:spTree>
    <p:extLst>
      <p:ext uri="{BB962C8B-B14F-4D97-AF65-F5344CB8AC3E}">
        <p14:creationId xmlns:p14="http://schemas.microsoft.com/office/powerpoint/2010/main" val="996813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Housing Options for Seniors</a:t>
            </a:r>
          </a:p>
        </p:txBody>
      </p:sp>
      <p:sp>
        <p:nvSpPr>
          <p:cNvPr id="3" name="Content Placeholder 2"/>
          <p:cNvSpPr>
            <a:spLocks noGrp="1"/>
          </p:cNvSpPr>
          <p:nvPr>
            <p:ph idx="1"/>
          </p:nvPr>
        </p:nvSpPr>
        <p:spPr/>
        <p:txBody>
          <a:bodyPr>
            <a:normAutofit fontScale="77500" lnSpcReduction="20000"/>
          </a:bodyPr>
          <a:lstStyle/>
          <a:p>
            <a:pPr>
              <a:buFont typeface="Courier New" panose="02070309020205020404" pitchFamily="49" charset="0"/>
              <a:buChar char="o"/>
            </a:pPr>
            <a:r>
              <a:rPr lang="en-CA" sz="4000" dirty="0"/>
              <a:t>Personal Care Home</a:t>
            </a:r>
          </a:p>
          <a:p>
            <a:pPr>
              <a:buFont typeface="Courier New" panose="02070309020205020404" pitchFamily="49" charset="0"/>
              <a:buChar char="o"/>
            </a:pPr>
            <a:r>
              <a:rPr lang="en-CA" sz="4000" dirty="0"/>
              <a:t>Community Care Home</a:t>
            </a:r>
          </a:p>
          <a:p>
            <a:pPr>
              <a:buFont typeface="Courier New" panose="02070309020205020404" pitchFamily="49" charset="0"/>
              <a:buChar char="o"/>
            </a:pPr>
            <a:r>
              <a:rPr lang="en-CA" sz="4000" dirty="0"/>
              <a:t>Private Market Housing (apartment)</a:t>
            </a:r>
          </a:p>
          <a:p>
            <a:pPr>
              <a:buFont typeface="Courier New" panose="02070309020205020404" pitchFamily="49" charset="0"/>
              <a:buChar char="o"/>
            </a:pPr>
            <a:r>
              <a:rPr lang="en-CA" sz="4000" dirty="0"/>
              <a:t>Supportive Housing</a:t>
            </a:r>
          </a:p>
          <a:p>
            <a:pPr>
              <a:buFont typeface="Courier New" panose="02070309020205020404" pitchFamily="49" charset="0"/>
              <a:buChar char="o"/>
            </a:pPr>
            <a:r>
              <a:rPr lang="en-CA" sz="4000" dirty="0"/>
              <a:t>NLHC Housing Units/Subsidies</a:t>
            </a:r>
          </a:p>
          <a:p>
            <a:pPr>
              <a:buFont typeface="Courier New" panose="02070309020205020404" pitchFamily="49" charset="0"/>
              <a:buChar char="o"/>
            </a:pPr>
            <a:r>
              <a:rPr lang="en-CA" sz="4000" dirty="0"/>
              <a:t>Board &amp; Lodging</a:t>
            </a:r>
          </a:p>
          <a:p>
            <a:pPr>
              <a:buFont typeface="Courier New" panose="02070309020205020404" pitchFamily="49" charset="0"/>
              <a:buChar char="o"/>
            </a:pPr>
            <a:r>
              <a:rPr lang="en-CA" sz="4000" dirty="0"/>
              <a:t>Bedsitting/Room Rental</a:t>
            </a:r>
          </a:p>
          <a:p>
            <a:pPr>
              <a:buFont typeface="Courier New" panose="02070309020205020404" pitchFamily="49" charset="0"/>
              <a:buChar char="o"/>
            </a:pPr>
            <a:r>
              <a:rPr lang="en-CA" sz="4000" dirty="0"/>
              <a:t>Family Reconnection</a:t>
            </a:r>
          </a:p>
        </p:txBody>
      </p:sp>
    </p:spTree>
    <p:extLst>
      <p:ext uri="{BB962C8B-B14F-4D97-AF65-F5344CB8AC3E}">
        <p14:creationId xmlns:p14="http://schemas.microsoft.com/office/powerpoint/2010/main" val="3643432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Intensive Case Management </a:t>
            </a:r>
          </a:p>
        </p:txBody>
      </p:sp>
      <p:sp>
        <p:nvSpPr>
          <p:cNvPr id="3" name="Content Placeholder 2"/>
          <p:cNvSpPr>
            <a:spLocks noGrp="1"/>
          </p:cNvSpPr>
          <p:nvPr>
            <p:ph sz="half" idx="1"/>
          </p:nvPr>
        </p:nvSpPr>
        <p:spPr/>
        <p:txBody>
          <a:bodyPr>
            <a:noAutofit/>
          </a:bodyPr>
          <a:lstStyle/>
          <a:p>
            <a:pPr>
              <a:buFont typeface="Courier New" panose="02070309020205020404" pitchFamily="49" charset="0"/>
              <a:buChar char="o"/>
            </a:pPr>
            <a:r>
              <a:rPr lang="en-CA" dirty="0"/>
              <a:t>Intake process for programs includes signed consent for health </a:t>
            </a:r>
          </a:p>
          <a:p>
            <a:pPr>
              <a:buFont typeface="Courier New" panose="02070309020205020404" pitchFamily="49" charset="0"/>
              <a:buChar char="o"/>
            </a:pPr>
            <a:r>
              <a:rPr lang="en-CA" dirty="0"/>
              <a:t>Working with physicians, health departments, and pharmacies</a:t>
            </a:r>
          </a:p>
          <a:p>
            <a:pPr>
              <a:buFont typeface="Courier New" panose="02070309020205020404" pitchFamily="49" charset="0"/>
              <a:buChar char="o"/>
            </a:pPr>
            <a:r>
              <a:rPr lang="en-CA" dirty="0"/>
              <a:t>Discharge planning</a:t>
            </a:r>
          </a:p>
          <a:p>
            <a:pPr>
              <a:buFont typeface="Courier New" panose="02070309020205020404" pitchFamily="49" charset="0"/>
              <a:buChar char="o"/>
            </a:pPr>
            <a:r>
              <a:rPr lang="en-CA" dirty="0"/>
              <a:t>Finding suitable, long-term, safe housing</a:t>
            </a:r>
          </a:p>
          <a:p>
            <a:pPr>
              <a:buFont typeface="Courier New" panose="02070309020205020404" pitchFamily="49" charset="0"/>
              <a:buChar char="o"/>
            </a:pPr>
            <a:r>
              <a:rPr lang="en-CA" dirty="0"/>
              <a:t>Providing transportation related to health, housing, and food-related needs</a:t>
            </a:r>
          </a:p>
          <a:p>
            <a:pPr>
              <a:buFont typeface="Courier New" panose="02070309020205020404" pitchFamily="49" charset="0"/>
              <a:buChar char="o"/>
            </a:pPr>
            <a:r>
              <a:rPr lang="en-CA" dirty="0"/>
              <a:t>Attending medical appointments</a:t>
            </a:r>
          </a:p>
          <a:p>
            <a:pPr>
              <a:buFont typeface="Courier New" panose="02070309020205020404" pitchFamily="49" charset="0"/>
              <a:buChar char="o"/>
            </a:pPr>
            <a:endParaRPr lang="en-CA" dirty="0"/>
          </a:p>
        </p:txBody>
      </p:sp>
      <p:sp>
        <p:nvSpPr>
          <p:cNvPr id="4" name="Content Placeholder 3">
            <a:extLst>
              <a:ext uri="{FF2B5EF4-FFF2-40B4-BE49-F238E27FC236}">
                <a16:creationId xmlns:a16="http://schemas.microsoft.com/office/drawing/2014/main" id="{A5D0801B-D553-8846-97E5-CAA159B61327}"/>
              </a:ext>
            </a:extLst>
          </p:cNvPr>
          <p:cNvSpPr>
            <a:spLocks noGrp="1"/>
          </p:cNvSpPr>
          <p:nvPr>
            <p:ph sz="half" idx="2"/>
          </p:nvPr>
        </p:nvSpPr>
        <p:spPr/>
        <p:txBody>
          <a:bodyPr/>
          <a:lstStyle/>
          <a:p>
            <a:pPr>
              <a:buFont typeface="Courier New" panose="02070309020205020404" pitchFamily="49" charset="0"/>
              <a:buChar char="o"/>
            </a:pPr>
            <a:r>
              <a:rPr lang="en-CA" dirty="0"/>
              <a:t>Acute mental health support</a:t>
            </a:r>
          </a:p>
          <a:p>
            <a:pPr>
              <a:buFont typeface="Courier New" panose="02070309020205020404" pitchFamily="49" charset="0"/>
              <a:buChar char="o"/>
            </a:pPr>
            <a:r>
              <a:rPr lang="en-CA" dirty="0"/>
              <a:t>Income tax preparation</a:t>
            </a:r>
          </a:p>
          <a:p>
            <a:pPr>
              <a:buFont typeface="Courier New" panose="02070309020205020404" pitchFamily="49" charset="0"/>
              <a:buChar char="o"/>
            </a:pPr>
            <a:r>
              <a:rPr lang="en-CA" dirty="0"/>
              <a:t>Financial systems navigation</a:t>
            </a:r>
          </a:p>
          <a:p>
            <a:pPr>
              <a:buFont typeface="Courier New" panose="02070309020205020404" pitchFamily="49" charset="0"/>
              <a:buChar char="o"/>
            </a:pPr>
            <a:r>
              <a:rPr lang="en-CA" dirty="0"/>
              <a:t>Legal and justice systems navigation</a:t>
            </a:r>
          </a:p>
          <a:p>
            <a:pPr>
              <a:buFont typeface="Courier New" panose="02070309020205020404" pitchFamily="49" charset="0"/>
              <a:buChar char="o"/>
            </a:pPr>
            <a:r>
              <a:rPr lang="en-CA" dirty="0"/>
              <a:t>Follow-up in the community once housed</a:t>
            </a:r>
          </a:p>
          <a:p>
            <a:pPr>
              <a:buFont typeface="Courier New" panose="02070309020205020404" pitchFamily="49" charset="0"/>
              <a:buChar char="o"/>
            </a:pPr>
            <a:r>
              <a:rPr lang="en-CA" dirty="0"/>
              <a:t>Working with community partners to achieve best outcomes, provide wrap-around support and advocacy </a:t>
            </a:r>
          </a:p>
          <a:p>
            <a:endParaRPr lang="en-US" dirty="0"/>
          </a:p>
        </p:txBody>
      </p:sp>
    </p:spTree>
    <p:extLst>
      <p:ext uri="{BB962C8B-B14F-4D97-AF65-F5344CB8AC3E}">
        <p14:creationId xmlns:p14="http://schemas.microsoft.com/office/powerpoint/2010/main" val="288411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9F0E7-5D69-2C44-9EED-DCB54CB9BCD1}"/>
              </a:ext>
            </a:extLst>
          </p:cNvPr>
          <p:cNvSpPr>
            <a:spLocks noGrp="1"/>
          </p:cNvSpPr>
          <p:nvPr>
            <p:ph type="title"/>
          </p:nvPr>
        </p:nvSpPr>
        <p:spPr/>
        <p:txBody>
          <a:bodyPr/>
          <a:lstStyle/>
          <a:p>
            <a:r>
              <a:rPr lang="en-US" b="1" dirty="0"/>
              <a:t>Health &amp; Community Outreach Program</a:t>
            </a:r>
          </a:p>
        </p:txBody>
      </p:sp>
      <p:sp>
        <p:nvSpPr>
          <p:cNvPr id="3" name="Content Placeholder 2">
            <a:extLst>
              <a:ext uri="{FF2B5EF4-FFF2-40B4-BE49-F238E27FC236}">
                <a16:creationId xmlns:a16="http://schemas.microsoft.com/office/drawing/2014/main" id="{531B1973-2414-CD40-9800-F5357EA352BD}"/>
              </a:ext>
            </a:extLst>
          </p:cNvPr>
          <p:cNvSpPr>
            <a:spLocks noGrp="1"/>
          </p:cNvSpPr>
          <p:nvPr>
            <p:ph idx="1"/>
          </p:nvPr>
        </p:nvSpPr>
        <p:spPr/>
        <p:txBody>
          <a:bodyPr>
            <a:normAutofit/>
          </a:bodyPr>
          <a:lstStyle/>
          <a:p>
            <a:pPr marL="0" indent="0">
              <a:buNone/>
            </a:pPr>
            <a:endParaRPr lang="en-US" sz="4400" dirty="0"/>
          </a:p>
          <a:p>
            <a:pPr>
              <a:buFont typeface="Courier New" panose="02070309020205020404" pitchFamily="49" charset="0"/>
              <a:buChar char="o"/>
            </a:pPr>
            <a:r>
              <a:rPr lang="en-CA" sz="3000" dirty="0"/>
              <a:t>This program provides case management and transportation services to seniors in the community who require significant support with maintaining health and well-being.  </a:t>
            </a:r>
          </a:p>
          <a:p>
            <a:pPr>
              <a:buFont typeface="Courier New" panose="02070309020205020404" pitchFamily="49" charset="0"/>
              <a:buChar char="o"/>
            </a:pPr>
            <a:r>
              <a:rPr lang="en-CA" sz="3000" dirty="0"/>
              <a:t>Individuals and couples enrolled in this program include seniors who live independently but remain at risk for housing precarity and who have health, financial, and legal matters that are interconnected with housing stability. </a:t>
            </a:r>
          </a:p>
          <a:p>
            <a:pPr marL="0" indent="0">
              <a:buNone/>
            </a:pPr>
            <a:endParaRPr lang="en-US" dirty="0"/>
          </a:p>
        </p:txBody>
      </p:sp>
    </p:spTree>
    <p:extLst>
      <p:ext uri="{BB962C8B-B14F-4D97-AF65-F5344CB8AC3E}">
        <p14:creationId xmlns:p14="http://schemas.microsoft.com/office/powerpoint/2010/main" val="3382493279"/>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4141</TotalTime>
  <Words>1158</Words>
  <Application>Microsoft Office PowerPoint</Application>
  <PresentationFormat>Widescreen</PresentationFormat>
  <Paragraphs>148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Calibri</vt:lpstr>
      <vt:lpstr>Calibri Light</vt:lpstr>
      <vt:lpstr>Courier New</vt:lpstr>
      <vt:lpstr>Wingdings</vt:lpstr>
      <vt:lpstr>Retrospect</vt:lpstr>
      <vt:lpstr>PowerPoint Presentation</vt:lpstr>
      <vt:lpstr>Connections for Seniors</vt:lpstr>
      <vt:lpstr>Mandate</vt:lpstr>
      <vt:lpstr>Our Story</vt:lpstr>
      <vt:lpstr>Emergency Shelter </vt:lpstr>
      <vt:lpstr>Supportive Housing</vt:lpstr>
      <vt:lpstr>Housing Options for Seniors</vt:lpstr>
      <vt:lpstr>Intensive Case Management </vt:lpstr>
      <vt:lpstr>Health &amp; Community Outreach Program</vt:lpstr>
      <vt:lpstr>Housing &amp; Homelessness Outreach Program</vt:lpstr>
      <vt:lpstr>Housing Stability &amp;  Homelessness Prevention Program</vt:lpstr>
      <vt:lpstr>Food Security Program</vt:lpstr>
      <vt:lpstr>Volunteer Program</vt:lpstr>
      <vt:lpstr>Transportation Program</vt:lpstr>
      <vt:lpstr>Home Share</vt:lpstr>
      <vt:lpstr>PowerPoint Presentation</vt:lpstr>
      <vt:lpstr>Referrals – Emergency Housing</vt:lpstr>
      <vt:lpstr>Referrals – Other Agencies</vt:lpstr>
      <vt:lpstr>Challenges, Barriers and Gaps</vt:lpstr>
      <vt:lpstr>Goals </vt:lpstr>
      <vt:lpstr>Questions &amp;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dc:creator>
  <cp:lastModifiedBy>Sharron  Callahan</cp:lastModifiedBy>
  <cp:revision>83</cp:revision>
  <cp:lastPrinted>2019-10-02T14:33:21Z</cp:lastPrinted>
  <dcterms:created xsi:type="dcterms:W3CDTF">2018-04-04T01:13:11Z</dcterms:created>
  <dcterms:modified xsi:type="dcterms:W3CDTF">2022-10-05T21:57:39Z</dcterms:modified>
</cp:coreProperties>
</file>